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89" r:id="rId4"/>
    <p:sldId id="262" r:id="rId5"/>
    <p:sldId id="257" r:id="rId6"/>
    <p:sldId id="279" r:id="rId7"/>
    <p:sldId id="258" r:id="rId8"/>
    <p:sldId id="276" r:id="rId9"/>
    <p:sldId id="264" r:id="rId10"/>
    <p:sldId id="267" r:id="rId11"/>
    <p:sldId id="263" r:id="rId12"/>
    <p:sldId id="269" r:id="rId13"/>
    <p:sldId id="278" r:id="rId14"/>
    <p:sldId id="281" r:id="rId15"/>
    <p:sldId id="274" r:id="rId16"/>
    <p:sldId id="288" r:id="rId17"/>
    <p:sldId id="282" r:id="rId18"/>
    <p:sldId id="284" r:id="rId19"/>
    <p:sldId id="283" r:id="rId20"/>
    <p:sldId id="265" r:id="rId21"/>
    <p:sldId id="270" r:id="rId22"/>
    <p:sldId id="266" r:id="rId23"/>
    <p:sldId id="277" r:id="rId24"/>
    <p:sldId id="260" r:id="rId25"/>
    <p:sldId id="287" r:id="rId26"/>
    <p:sldId id="27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ida Tamás" initials="K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22:06:18.01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hu-HU" sz="2200" dirty="0"/>
            </a:br>
            <a:br>
              <a:rPr lang="hu-HU" sz="2200" dirty="0"/>
            </a:br>
            <a:br>
              <a:rPr lang="hu-HU" sz="2200" dirty="0"/>
            </a:b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és Társadalmi Kapcsolatokért Felelős </a:t>
            </a:r>
            <a:b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Helyettes Államtitkárság civil területet érintő </a:t>
            </a:r>
            <a:b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szakmai programjai, eseményei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93079" y="4402277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Kisida Tamás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jogi referens</a:t>
            </a: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Miniszterelnökség </a:t>
            </a: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Kapcsolatok és Társadalmi Konzultáció Főosztálya</a:t>
            </a:r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églalap 3"/>
          <p:cNvSpPr/>
          <p:nvPr/>
        </p:nvSpPr>
        <p:spPr>
          <a:xfrm>
            <a:off x="-1" y="5898462"/>
            <a:ext cx="1192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Szolnok, Debrecen, Nyíregyháza 2022. szeptember 13.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97" y="200131"/>
            <a:ext cx="2549209" cy="200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9DB20A-F649-4773-B41C-6F5C189BA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8" y="4485277"/>
            <a:ext cx="1568304" cy="160012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0" y="6267794"/>
            <a:ext cx="1192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Miskolc, Eger, Salgótarján 2022. szeptember 14.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8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Megyejárások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10646706" cy="452112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 május – 2022. októbere között megyejárásokat (civil fórumokat, ún. kerekasztal beszélgetéseket) tartunk.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Célunk: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Első kézből tájékoztatni a civil szervezeteket, illetve helyi a közigazgatást a civil területet érintő aktualitásokról,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civil szervezetek a helyi civil életről nyújtottak információt a Miniszterelnökség részére, illetve javaslatokat, ötleteket fogalmazzanak meg a civil szféra vonatkozásában.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megyében</a:t>
            </a:r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(Hajdú-Bihar, Borsod-Abaúj-Zemplén, Tolna, Heves, Vas, Baranya, Somogy, Zala, Nógrád, Komárom-Esztergom, Békés, Veszprém, Győr-Moson-Sopron, Csongrád-Csanád, Fejér, Jász-Nagykun-Szolnok, Szabolcs-Szatmár-Bereg és Pest), </a:t>
            </a:r>
            <a:r>
              <a:rPr lang="hu-H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kerekasztal-beszélgetésen</a:t>
            </a:r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vettek részt összesen eddig </a:t>
            </a:r>
            <a:r>
              <a:rPr lang="hu-H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több mint 850 civil szervezeti képviselő részvételével</a:t>
            </a:r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így közel ezer szervezethez jutottak el közvetlen módon a legfrissebb civil területet érintő információk és lehetőségek.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októberben Budapest </a:t>
            </a:r>
            <a:r>
              <a:rPr lang="hu-HU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Bács-Kiskun </a:t>
            </a:r>
            <a:r>
              <a:rPr lang="hu-H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megye.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2022. szeptember 1-jén hatályba lépő jogszabály módosítások (Civil tv. és NEA r.) olyan rendelkezéseket tartalmaznak, amelyek felülvizsgálatára a megyejárások tapasztalatai alapján került sor.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hu-H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361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-63104" y="5529364"/>
            <a:ext cx="6065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2021. évi kampány a </a:t>
            </a:r>
            <a:r>
              <a:rPr lang="hu-H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„Karácsonyváró”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címet kapta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59" y="1762269"/>
            <a:ext cx="4100435" cy="27433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2294"/>
            <a:ext cx="10445578" cy="152336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51200A0-2DE9-45F4-8BA7-634540982C88}"/>
              </a:ext>
            </a:extLst>
          </p:cNvPr>
          <p:cNvSpPr txBox="1"/>
          <p:nvPr/>
        </p:nvSpPr>
        <p:spPr>
          <a:xfrm>
            <a:off x="8715315" y="8950975"/>
            <a:ext cx="23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Pataky Attila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32B1C6F-4C38-4F59-8323-C25D0DB926DF}"/>
              </a:ext>
            </a:extLst>
          </p:cNvPr>
          <p:cNvSpPr txBox="1"/>
          <p:nvPr/>
        </p:nvSpPr>
        <p:spPr>
          <a:xfrm>
            <a:off x="10294181" y="2700929"/>
            <a:ext cx="193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 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Rúzsa Magdolna</a:t>
            </a:r>
          </a:p>
        </p:txBody>
      </p:sp>
      <p:sp>
        <p:nvSpPr>
          <p:cNvPr id="11" name="Téglalap 10"/>
          <p:cNvSpPr/>
          <p:nvPr/>
        </p:nvSpPr>
        <p:spPr>
          <a:xfrm>
            <a:off x="-12241" y="589869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Célja az egy éves kihagyás után újra megrendezett adventi programok, karácsonyi vásárok, megyei vagy helyi adománygyűjtő civil kezdeményezések és rendezvények összegyűjtése, bemutatása, az adományozás népszerűsítése és az adományozók ösztönzése volt, a készülődés és ünnepvárás legszebb pillanatainak megmutatása. </a:t>
            </a:r>
            <a:endParaRPr lang="hu-HU" sz="1200" b="1" dirty="0"/>
          </a:p>
        </p:txBody>
      </p:sp>
      <p:pic>
        <p:nvPicPr>
          <p:cNvPr id="2050" name="Picture 2" descr="Gratuláció Rúzsa Magdinak — 2022 Plus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602" y="3141235"/>
            <a:ext cx="3608072" cy="23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C32B1C6F-4C38-4F59-8323-C25D0DB926DF}"/>
              </a:ext>
            </a:extLst>
          </p:cNvPr>
          <p:cNvSpPr txBox="1"/>
          <p:nvPr/>
        </p:nvSpPr>
        <p:spPr>
          <a:xfrm>
            <a:off x="9111140" y="2018166"/>
            <a:ext cx="193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 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Reviczky Gábor</a:t>
            </a:r>
          </a:p>
        </p:txBody>
      </p:sp>
      <p:pic>
        <p:nvPicPr>
          <p:cNvPr id="17" name="Tartalom helye 1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6680"/>
            <a:ext cx="5092660" cy="2875079"/>
          </a:xfrm>
        </p:spPr>
      </p:pic>
      <p:pic>
        <p:nvPicPr>
          <p:cNvPr id="2054" name="Picture 6" descr="Jegy.hu | Pataky Atti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59" y="4689595"/>
            <a:ext cx="3683956" cy="21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C32B1C6F-4C38-4F59-8323-C25D0DB926DF}"/>
              </a:ext>
            </a:extLst>
          </p:cNvPr>
          <p:cNvSpPr txBox="1"/>
          <p:nvPr/>
        </p:nvSpPr>
        <p:spPr>
          <a:xfrm>
            <a:off x="9706575" y="5936330"/>
            <a:ext cx="193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 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Pataky Attila</a:t>
            </a:r>
          </a:p>
        </p:txBody>
      </p:sp>
    </p:spTree>
    <p:extLst>
      <p:ext uri="{BB962C8B-B14F-4D97-AF65-F5344CB8AC3E}">
        <p14:creationId xmlns:p14="http://schemas.microsoft.com/office/powerpoint/2010/main" val="45875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15000"/>
              </a:lnSpc>
              <a:spcBef>
                <a:spcPts val="800"/>
              </a:spcBef>
              <a:spcAft>
                <a:spcPts val="6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</a:t>
            </a:r>
            <a:endParaRPr lang="hu-H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adófizető magánszemélyek 1997 óta ajánlhatják fel adójuk 1%-át az erre jogosul civil szervezetnek.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446638"/>
            <a:ext cx="6752965" cy="450197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68563" y="3148078"/>
            <a:ext cx="523996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Országszerte szeretnénk felhívni a figyelmet a segítségnyújtás és társadalmi felelősségvállalás fontosságára. </a:t>
            </a:r>
            <a:endParaRPr lang="hu-HU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47287" y="4196057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2022-ben a megyei és fővárosi Civil Közösségi Szolgáltató Központok hálózata is segítséget nyújtott a civil 1%-ról való rendelkezéssel kapcsolatban, ugyanakkor országszerte felhívta a figyelmet a segítségnyújtás és társadalmi felelősségvállalás fontosságára. </a:t>
            </a:r>
          </a:p>
          <a:p>
            <a:pPr algn="just">
              <a:spcAft>
                <a:spcPts val="0"/>
              </a:spcAft>
            </a:pP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2022-ben 28.822 civil szervezet számára 11,24 milliárd forintot ajánlottak fel. 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(2021-ben: 28.241 szervezet számára és 10,51 milliárd forintot ajánlottak fel.) </a:t>
            </a:r>
            <a:endParaRPr lang="hu-H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7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1%-ának felajánlásáról, 2022 tavaszán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99122"/>
            <a:ext cx="12192000" cy="15266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Civil Központok 2022-ben is, 3-4 perces kisfilmekben rövid betekintést nyújtottak a megyék aktív civil életébe, a helyi civil társadalom sokszínűségébe, sajátosságaiba. </a:t>
            </a:r>
          </a:p>
          <a:p>
            <a:pPr marL="0" indent="0" algn="just">
              <a:buNone/>
            </a:pP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SZJA civil 1%-ának felajánlását népszerűsítő országos kampányt </a:t>
            </a:r>
            <a:r>
              <a:rPr lang="hu-H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Bagoczky</a:t>
            </a:r>
            <a:r>
              <a:rPr lang="hu-H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Lívia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zenei előadó, a </a:t>
            </a:r>
            <a:r>
              <a:rPr lang="hu-H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Balkan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Fanatik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énekese, </a:t>
            </a:r>
            <a:r>
              <a:rPr lang="hu-H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Jorgosz </a:t>
            </a:r>
            <a:r>
              <a:rPr lang="hu-H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Tzortzoglou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a Balkán </a:t>
            </a:r>
            <a:r>
              <a:rPr lang="hu-H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Fanatik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együttes alapítója, zenész, festőművész, </a:t>
            </a:r>
            <a:r>
              <a:rPr lang="hu-H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valmint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Mező Misi 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zenész, a Magna Cum Laude együttes énekese támogatta. </a:t>
            </a:r>
          </a:p>
          <a:p>
            <a:pPr marL="0" indent="0" algn="just">
              <a:buNone/>
            </a:pPr>
            <a:r>
              <a:rPr lang="hu-H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Videóüzenetükben</a:t>
            </a:r>
            <a:r>
              <a:rPr lang="hu-H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tapasztalataikat, gondolataikat osztották meg a civil szervezetek támogatásának lehetőségéről.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2847"/>
            <a:ext cx="4517195" cy="323515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94" y="3622847"/>
            <a:ext cx="5389606" cy="3243754"/>
          </a:xfrm>
          <a:prstGeom prst="rect">
            <a:avLst/>
          </a:prstGeom>
        </p:spPr>
      </p:pic>
      <p:pic>
        <p:nvPicPr>
          <p:cNvPr id="4104" name="Picture 8" descr="Bagóczky Lívia - Lead Singer - Livia Bagoczky-Christian Olah | Linked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94" y="41930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3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Civilek napja (február 1.)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Idén, 2022. február 4-én szerveztük meg a Groupama Arénában az </a:t>
            </a:r>
            <a:b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Országos Civil Konferenciát több mint 600 fő részvételével.</a:t>
            </a:r>
          </a:p>
          <a:p>
            <a:pPr marL="0" indent="0" algn="ctr">
              <a:buNone/>
            </a:pP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18" y="3102088"/>
            <a:ext cx="5634681" cy="375591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2088"/>
            <a:ext cx="3194683" cy="21294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74" y="4407166"/>
            <a:ext cx="3441854" cy="22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Értékteremtő  Közösségekért Díj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088" y="5115696"/>
            <a:ext cx="2456911" cy="1742303"/>
          </a:xfrm>
        </p:spPr>
      </p:pic>
      <p:sp>
        <p:nvSpPr>
          <p:cNvPr id="13" name="Téglalap 12"/>
          <p:cNvSpPr/>
          <p:nvPr/>
        </p:nvSpPr>
        <p:spPr>
          <a:xfrm>
            <a:off x="7512906" y="2144755"/>
            <a:ext cx="4679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Kiemelkedő teljesítmény, kimagasló szakmai tudás, társadalmi értékeket teremtő  munkásság.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512905" y="2897990"/>
            <a:ext cx="46790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Gulyás Gergely Miniszterelnökséget vezető miniszter 2022-ben </a:t>
            </a:r>
            <a:b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Kontha Benőné</a:t>
            </a:r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Református Dunamenti Kistérségi Diakónia Egyesület elnöke, a Majosházi Hospice Ház alapítója, valamint a 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Reformátusok Szatmárért Egyesület</a:t>
            </a:r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részére adományozta az Értékteremtő Közösségekért díjakat. A díjak ünnepélyes átadására </a:t>
            </a:r>
            <a:b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február 4-én került sor.</a:t>
            </a:r>
          </a:p>
          <a:p>
            <a:pPr algn="just"/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 2023. évi Értékteremtő Közösségekért díj </a:t>
            </a:r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odaítélésére vonatkozó nyilvános felhívás közzétételére várhatóan 2022 november elején kerül sor a </a:t>
            </a:r>
            <a:r>
              <a:rPr lang="hu-H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www.kormány.hu-n</a:t>
            </a:r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CIP-en, valamint a civil központok saját felületein.</a:t>
            </a:r>
          </a:p>
          <a:p>
            <a:pPr algn="just"/>
            <a:r>
              <a:rPr lang="hu-H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díjak ünnepélyes átadására vélhetően 2023. február elején kerül sor, a Civilek Napja alkalmából.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902"/>
            <a:ext cx="7330648" cy="48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9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Középiskolás osztályfőnöki órák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70" y="442097"/>
            <a:ext cx="2203830" cy="3113511"/>
          </a:xfrm>
        </p:spPr>
      </p:pic>
      <p:sp>
        <p:nvSpPr>
          <p:cNvPr id="5" name="Téglalap 4"/>
          <p:cNvSpPr/>
          <p:nvPr/>
        </p:nvSpPr>
        <p:spPr>
          <a:xfrm>
            <a:off x="156520" y="2097902"/>
            <a:ext cx="827902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2021/2022-es iskolai tanév végén, a középiskolák 9-10. osztályos diákjai számára országos program keretében minden megye, valamint a főváros Civil Központjainak közreműködésével rendhagyó osztályfőnöki órák megtartására került sor.</a:t>
            </a:r>
          </a:p>
          <a:p>
            <a:pPr algn="just">
              <a:spcAft>
                <a:spcPts val="0"/>
              </a:spcAft>
            </a:pPr>
            <a:r>
              <a:rPr lang="hu-H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hu-H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2022-ben debütáló program célja, hogy országszerte felhívja a diákok figyelmét a hazai civil szervezetek sokszínűségére és lehetőségeire, az önkéntességre, a civil közösségi lét fontosságára és a számukra is kötelező 50 óra iskolai közösségi szolgálat civil területen történő teljesítésére. </a:t>
            </a: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rendhagyó tanórák keretében civil területen tevékenykedő szakemberek, meghívott helyi civil szervezetek vezetői és önkéntesei meséltek tapasztalataikról és tájékoztatták játékos, kreatív formában a diákokat a civil területet érintő alapvető tudnivalókról. </a:t>
            </a:r>
          </a:p>
          <a:p>
            <a:pPr algn="just">
              <a:spcAft>
                <a:spcPts val="0"/>
              </a:spcAft>
            </a:pPr>
            <a:r>
              <a:rPr lang="hu-H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2 x 45 percben megtartott rendhagyó tanórák során külön a fiataloknak szerkesztett kiadvány, tájékoztató kisfilmek, illetve egy „civil társasjáték” is bemutatásra kerülnek. Az ALACOOLJ! nevet viselő, kreatív kooperációs  társasjáték online formában is elérhető és letölthető a Civil Információs Portálon.</a:t>
            </a:r>
            <a:endParaRPr lang="hu-H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2021/2022-es iskolai év második félévében, május-június hónapokban országszerte összesen 40 középiskola 60 osztályának tanulói </a:t>
            </a:r>
            <a:b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vettek részt a programon. </a:t>
            </a: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12" y="3711305"/>
            <a:ext cx="2323837" cy="314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0" y="621423"/>
            <a:ext cx="9613861" cy="1355658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XXXI. Bálványosi nyári szabadegyetem és diáktábor (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Tusványos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2022.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július 19-24.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8966" y="2476916"/>
            <a:ext cx="742882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Bethlen Gábor Alapkezelő </a:t>
            </a:r>
            <a:r>
              <a:rPr lang="hu-H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Zrt.-vel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partnerségben megvalósuló négynapos jelenlét során az idén 10. jubileumát ünneplő országos hálózat a Hajdú-Bihar Megyei, illetve a Zalai Megyei Civil Közösségi Szolgáltató Központ szervezésében és képviseletében színes programokkal, a helyi és a magyarországi érdeklődők számára egyaránt hasznos pályázati tanácsadással és tartalmas előadással, játékokkal, tombolasorsolással várta az érdeklődő fiatalokat. </a:t>
            </a:r>
          </a:p>
          <a:p>
            <a:pPr algn="just"/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19" y="2380734"/>
            <a:ext cx="3115449" cy="41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3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TUSVÁNYOSI - Civil Pixel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 népszerűségnek örvendett a Civil Központok Országos Hálózatának kifejezetten ez alkalomra kiírt fotópályázata, a Civil Pixel, melyre a tábor résztvevői közül bárki benevezhetett. A pályázatra számos kreatív fotóval neveztek be a versenyzők, melyek közül a négy legjobb kép beküldőjét értékes nyereményekkel díjaztuk a fesztivál zárónapján.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503"/>
            <a:ext cx="4393816" cy="31344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68" y="3365157"/>
            <a:ext cx="2619632" cy="34928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41" y="3483218"/>
            <a:ext cx="2646416" cy="337478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9522" y="3904978"/>
            <a:ext cx="3374081" cy="25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 2022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3229" y="2170879"/>
            <a:ext cx="11132738" cy="154542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január 13-15. között a Civil Közösségi Szolgáltató Központok országos hálózata saját standdal, első ízben volt jelen kiállítóként az EDUCATIO 2022. Nemzetközi Oktatási Szakkiállításon.</a:t>
            </a:r>
          </a:p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 célja volt a középiskolás korosztály megszólítása és figyelmének felkeltése, illetve az önkéntesség lehetőségeinek és jelentőségének széleskörű népszerűsítése, a Civil Központok szolgáltatásainak megismertetése volt. </a:t>
            </a:r>
          </a:p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Hungexpo területén 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megrendezett Szakkiállításon három nap alatt </a:t>
            </a: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több mint 55.000 középiskolás diák fordult meg</a:t>
            </a: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5" y="3798780"/>
            <a:ext cx="4986638" cy="28049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71" y="3544545"/>
            <a:ext cx="4078958" cy="30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5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éves a civil közösségi szolgálató központ hálózat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67344"/>
            <a:ext cx="12191999" cy="4890655"/>
          </a:xfrm>
        </p:spPr>
        <p:txBody>
          <a:bodyPr/>
          <a:lstStyle/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- 2012. július 1. – 2020. június 30.: civil információs centrum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- 2020. július 1. –  civil közösségi szolgáltató központ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címbirtokosok maguk is civil szervezetek.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ország valamennyi megyéjében és a fővárosban is működnek.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Ingyenes szolgáltatásokkal, rendezvényekkel segítik a megyei civil </a:t>
            </a:r>
            <a:r>
              <a:rPr lang="hu-HU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szervezetek működését (</a:t>
            </a: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tanácsadások /pl. jogi, közhasznúsági, pályázati, könyvelési, adózási/, képzések, előadások, programok).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Kapcsolatot alakítanak ki, illetve kapcsolatokat fejlesztenek a helyi önkormányzatokkal, vállalkozói szektorral.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Országosan több, mint 20.000 civil szervezetet érnek el hírleveleikkel.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Javasoljuk, hogy iratkozzanak fel a megyei civil központ hírlevél listájára.</a:t>
            </a:r>
          </a:p>
          <a:p>
            <a:pPr marL="0" indent="0">
              <a:buNone/>
            </a:pPr>
            <a:endParaRPr lang="hu-H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8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„Együtt. Újra.” fotópályázat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821"/>
            <a:ext cx="12192000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73863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“Együtt. Újra.” címmel hirdet fotópályázatot a Nemzeti Ifjúsági Tanács Szövetség (NIT), amelynek célja a civil szervezetek programjainak és a közösségi élet újraindulásának a bemutatása.</a:t>
            </a:r>
          </a:p>
          <a:p>
            <a:pPr marL="0" indent="0" algn="ctr">
              <a:buNone/>
            </a:pPr>
            <a:endParaRPr lang="hu-HU" sz="6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6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fotópályázat célja</a:t>
            </a:r>
            <a:r>
              <a:rPr lang="hu-H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hogy ezeket az értékeket, az újraindult programok változatosságát, azok legszebb pillanatait a résztvevők szemein és kameráin keresztül mutassa meg a nagyközönségnek. </a:t>
            </a:r>
          </a:p>
          <a:p>
            <a:pPr marL="0" indent="0" algn="just">
              <a:buNone/>
            </a:pPr>
            <a:r>
              <a:rPr lang="hu-HU" sz="6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Célunk továbbá, hogy a képek segítségével az is tisztán szemléltessük, milyen sokszínű és izgalmas tevékenységeket folytatnak ma hazánkban a civil szervezetek és közösségek.</a:t>
            </a:r>
          </a:p>
          <a:p>
            <a:pPr marL="0" indent="0" algn="ctr">
              <a:buNone/>
            </a:pPr>
            <a:r>
              <a:rPr lang="hu-HU" sz="6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érvényes pályamű érkezett a határidőig.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755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„Együtt. Újra.” fotópályázat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45454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Díjak: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díj: 300.000 Ft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díj: 250.000 Ft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díj: 200.000 Ft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legjobb 20 pályamű közönségszavazáson vett részt, ahol a győztes 100.000 Ft különdíjban részesült.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Októbertől vándorkiállítás keretében mutatjuk be a legjobb 20 fényképet országszerte. </a:t>
            </a:r>
            <a:b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kiállítás megnyitójára, egyben a díjátadó eseményre Budapesten az Aranytíz Kultúrházban került sor október 12-én.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nyertes pályaművek: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helyezett: Bíró Benedek - </a:t>
            </a:r>
            <a: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Újra kerek a világ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helyezett: Doszpoly Roland - </a:t>
            </a:r>
            <a: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Gyereknapi öröm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helyezett: Fodor Alexandra – </a:t>
            </a:r>
            <a: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Felszabadultság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Közönségdíj: Radvánszki Krisztina -</a:t>
            </a:r>
            <a:r>
              <a:rPr lang="hu-H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Táncpillanat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Okos füzetek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48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Civil Közösségi Szolgáltató Központok munkacsoportjai 2020 és 2021 folyamán három ún. „Okos füzetet” készített el, vagy készített elő eddig: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1. „Okos füzet címe: </a:t>
            </a: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„Egymást erősítve! Miként legyek megoldás a gazdasági élet szereplői számára?”.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2. „Okos füzet” címe: </a:t>
            </a: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Fiatalok a civil világban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3. „Okos füzet” címe: </a:t>
            </a: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Működési kézikönyv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(mely kifejezetten a Civil Közösségi Szolgáltató Központ-hálózat új tagjainak szól).</a:t>
            </a:r>
          </a:p>
        </p:txBody>
      </p:sp>
    </p:spTree>
    <p:extLst>
      <p:ext uri="{BB962C8B-B14F-4D97-AF65-F5344CB8AC3E}">
        <p14:creationId xmlns:p14="http://schemas.microsoft.com/office/powerpoint/2010/main" val="99395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Központok Országos Találkozója (CIKOT)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napos rendezvény a Civil és Társadalmi Kapcsolatokért Felelős Helyettes Államtitkárság és a 20 Civil Központ munkatársaival. Eszmecsere, tapasztalatok, jógyakorlatok egymás közötti megosztása. Újdonságok, kötetlen beszélgetések.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– Salgótarján, 2019 – Kiskőrös, 2020 – Szekszárd,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Békéscsaba, </a:t>
            </a: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– Vásárosnamény</a:t>
            </a:r>
            <a:endParaRPr lang="hu-H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civil területhez kötődő intézmények, szervezetek rendszeres résztvevői a CIKOT-nak: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Bethlen Gábor Alapkezelő Zrt., Nemzeti Együttműködési Alap (NEA) Tanácsa, Kollégiumai, minisztériumok stb.</a:t>
            </a:r>
          </a:p>
        </p:txBody>
      </p:sp>
    </p:spTree>
    <p:extLst>
      <p:ext uri="{BB962C8B-B14F-4D97-AF65-F5344CB8AC3E}">
        <p14:creationId xmlns:p14="http://schemas.microsoft.com/office/powerpoint/2010/main" val="3185914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2936" y="584886"/>
            <a:ext cx="9613861" cy="1751986"/>
          </a:xfrm>
        </p:spPr>
        <p:txBody>
          <a:bodyPr>
            <a:noAutofit/>
          </a:bodyPr>
          <a:lstStyle/>
          <a:p>
            <a:pPr algn="ctr"/>
            <a:r>
              <a:rPr lang="hu-H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civil központok összefogták a segítséget nyújtó megyei/fővárosi civil szervezeteket a COVID-19 vírus járványhelyzet idején</a:t>
            </a:r>
            <a:br>
              <a:rPr lang="hu-HU" sz="2600" dirty="0"/>
            </a:br>
            <a:endParaRPr lang="hu-HU" sz="2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62781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Megyei/fővárosi civil központok a saját honlapjukon, illetve más közösségi oldalaikon közzétették azon civil szervezetek elérhetőségeit, amelyek segítséget tudtak nyújtani helyben az idős, egészségügyi okból rászoruló, illetve fogyatékkal élő emberek számára a járványhelyzet idejére.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hu-H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hu-H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hu-H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civil központok közvetlen segítségnyújtása a COVID-19 vírus járványhelyzet idején:</a:t>
            </a:r>
            <a:endParaRPr lang="hu-HU" sz="4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Bevásárlás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Gyógyszerkiváltás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Postai és egyéb hivatali ügyintézés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Maszk varrása, vásárlása, osztása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Kormányhivatalba időpont foglalásában segítségnyújtás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Figyelemfelhívó szóróanyag osztása a településeken, amelyek a koronavírus elleni védekezésről szóltak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Önkéntességet és adományozást koordináló szervezetek, munkacsoportok felhívásainak továbbítása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érettségi felkészítő órák szervezése matematika tantárgyból. Angol tantárgyból korrepetálás.</a:t>
            </a:r>
          </a:p>
          <a:p>
            <a:pPr lvl="0" algn="r">
              <a:lnSpc>
                <a:spcPct val="120000"/>
              </a:lnSpc>
              <a:spcBef>
                <a:spcPts val="0"/>
              </a:spcBef>
            </a:pPr>
            <a:r>
              <a:rPr lang="hu-H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Gyermekfelügyelet, meseolvasás gyermekeknek (online módon is)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1" y="3554463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…az év hátralévő részében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Adatvédelemmel kapcsolatos képzés </a:t>
            </a:r>
          </a:p>
          <a:p>
            <a:pPr marL="0" indent="0">
              <a:buNone/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Könyvelőkkel kapcsolatos képzés.</a:t>
            </a:r>
          </a:p>
          <a:p>
            <a:pPr marL="0" indent="0">
              <a:buNone/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Értékteremtő Közösségekért Díj 2023.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37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7077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civil szervezetek számviteli szabályzatai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67344"/>
            <a:ext cx="12191999" cy="4890655"/>
          </a:xfrm>
        </p:spPr>
        <p:txBody>
          <a:bodyPr/>
          <a:lstStyle/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Állami Számvevőszék (ÁSZ) ellenőrzései (</a:t>
            </a:r>
            <a:r>
              <a:rPr lang="hu-H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közélet befolyásolására alkalmas tevékenységet végző civil szervezetek átláthatóságáról szóló 2021. évi XLIX. törvény)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ÁSZ ellenőrzései során többek között azokat a számviteli dokumentumokat ellenőrzi, amelyekkel (az adószámmal rendelkező) civil szervezeteknek egyébként is rendelkeznie szükséges. A számvitelről szóló 2000. évi C. törvény előírja ezeket: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a számviteli politika</a:t>
            </a:r>
          </a:p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sz="2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az eszközök és a források leltárkészítési és leltározási szabályzata;</a:t>
            </a:r>
          </a:p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sz="2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az eszközök és a források értékelési szabályzata;</a:t>
            </a:r>
          </a:p>
          <a:p>
            <a:pPr marL="0" indent="0" algn="just">
              <a:buNone/>
            </a:pPr>
            <a:r>
              <a:rPr lang="hu-HU" sz="2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 a pénzkezelési szabályzat;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A kettős könyvvitelt vezető szervezetek esetében a számlarendet.</a:t>
            </a:r>
          </a:p>
        </p:txBody>
      </p:sp>
    </p:spTree>
    <p:extLst>
      <p:ext uri="{BB962C8B-B14F-4D97-AF65-F5344CB8AC3E}">
        <p14:creationId xmlns:p14="http://schemas.microsoft.com/office/powerpoint/2010/main" val="151274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„CIVIL KÉZIKÖNYV 2022. Útmutató a civil szervezetek működéséhez” című könyv megjelenése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95169" y="7358261"/>
            <a:ext cx="4780968" cy="2422126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511295" y="2347295"/>
            <a:ext cx="9539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első Civil kézikönyv 2019-ben jelent meg. Idén már a negyedik kiadását tudtuk átadni. </a:t>
            </a:r>
          </a:p>
          <a:p>
            <a:pPr algn="just"/>
            <a:r>
              <a:rPr lang="hu-H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könyv nem csak elméleti áttekintést, hanem gyakorlati tudást is kíván adni a civil szervezetek számára, így hozzájárulhat a civil szektor további erősödéséhez.</a:t>
            </a: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IVIL KÉZIKÖNYV 2. | Civilek a Fiatalokért Egyesü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31" y="3914953"/>
            <a:ext cx="2668425" cy="26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170949"/>
              </p:ext>
            </p:extLst>
          </p:nvPr>
        </p:nvGraphicFramePr>
        <p:xfrm>
          <a:off x="6092134" y="3946619"/>
          <a:ext cx="2636109" cy="258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62415" imgH="4562361" progId="AcroExch.Document.DC">
                  <p:embed/>
                </p:oleObj>
              </mc:Choice>
              <mc:Fallback>
                <p:oleObj name="Acrobat Document" r:id="rId3" imgW="4562415" imgH="45623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2134" y="3946619"/>
                        <a:ext cx="2636109" cy="2582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ivil kéziköny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6" y="3914953"/>
            <a:ext cx="2668426" cy="26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35" y="3953820"/>
            <a:ext cx="2566338" cy="257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17907"/>
          </a:xfrm>
        </p:spPr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Országos Civil Véradások megszervezése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598" y="2375613"/>
            <a:ext cx="9613861" cy="42592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Miniszterelnökség Civil és Társadalmi Kapcsolatokért Felelős Helyettes Államtitkársága az Országos Vérellátó Szolgálattal (OVSZ), a Magyar Vöröskereszt illetve a fővárosi/megyei Civil Közösségi Szolgáltató Központokkal közösen szervezi 2019 óta. A Magyar Vöröskereszt is bevonására került a szervezésben.</a:t>
            </a:r>
          </a:p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Mint eddig minden Civil Véradás alkalmával, jelenleg is </a:t>
            </a:r>
            <a:r>
              <a:rPr lang="hu-H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fővédnöki tisztséget dr. Herczegh Anita asszony </a:t>
            </a: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Regőczi</a:t>
            </a: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István Alapítvány a Koronavírus Árváiért elnevezésű szervezet kuratóriumi elnöke vállalta el, </a:t>
            </a:r>
            <a:r>
              <a:rPr lang="hu-H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védnöki tisztséget pedig az egészségügyért felelős államtitkár tölti be, korábban Prof. </a:t>
            </a:r>
            <a:r>
              <a:rPr lang="hu-H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hu-H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Horváth Ildikó, illetve első alkalommal dr. Takács Péter. </a:t>
            </a:r>
          </a:p>
        </p:txBody>
      </p:sp>
      <p:pic>
        <p:nvPicPr>
          <p:cNvPr id="5" name="Picture 7" descr="D:\veradashoz.PNG">
            <a:extLst>
              <a:ext uri="{FF2B5EF4-FFF2-40B4-BE49-F238E27FC236}">
                <a16:creationId xmlns:a16="http://schemas.microsoft.com/office/drawing/2014/main" id="{7A675D34-D535-4FAE-AB7E-008A4F90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75" y="5726148"/>
            <a:ext cx="3753275" cy="823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éptalálatok a következőre: ovsz logo&quot;">
            <a:extLst>
              <a:ext uri="{FF2B5EF4-FFF2-40B4-BE49-F238E27FC236}">
                <a16:creationId xmlns:a16="http://schemas.microsoft.com/office/drawing/2014/main" id="{50B4F206-1D7F-438E-8071-645D02F8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064" y="2778923"/>
            <a:ext cx="1217049" cy="16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30B962C-F48F-442A-ADD5-297C5FDEC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8" y="5524983"/>
            <a:ext cx="1306512" cy="1333017"/>
          </a:xfrm>
          <a:prstGeom prst="rect">
            <a:avLst/>
          </a:prstGeom>
        </p:spPr>
      </p:pic>
      <p:pic>
        <p:nvPicPr>
          <p:cNvPr id="8" name="Picture 2" descr="Véradás, Vér, Piros Kereszt, Mentés, Élő, Egészség">
            <a:extLst>
              <a:ext uri="{FF2B5EF4-FFF2-40B4-BE49-F238E27FC236}">
                <a16:creationId xmlns:a16="http://schemas.microsoft.com/office/drawing/2014/main" id="{E9331D61-95CE-435E-B4AE-0683BD73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101" y="5225849"/>
            <a:ext cx="1960618" cy="15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912CD35-D573-4DF5-8539-8163F3D5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459" y="571519"/>
            <a:ext cx="1800541" cy="14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876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V.-VII. Országos Civil Véradás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5637" y="2336873"/>
            <a:ext cx="10123054" cy="4147054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Miniszterelnökség Civil és Társadalmi Kapcsolatokért Felelős Helyettes Államtitkársága, a Civil Közösségi Szolgáltató Központok, valamint az Országos Vérellátó Szolgálat (OVSZ) közreműködésével </a:t>
            </a: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 szeptember 6-10.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között, valamint </a:t>
            </a: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2022. február 21-25. 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között szervezte meg az </a:t>
            </a:r>
            <a:b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V., illetve a VI. országos Civil Véradást.</a:t>
            </a:r>
          </a:p>
          <a:p>
            <a:pPr marL="0" indent="0" algn="ctr">
              <a:buNone/>
            </a:pPr>
            <a:endParaRPr lang="hu-H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VII. Civil Véradásra 2022. szeptember 5-9. között került sor az ország 50 véradó helyszínén 62 véradási alkalommal.</a:t>
            </a:r>
          </a:p>
          <a:p>
            <a:pPr marL="0" indent="0" algn="ctr">
              <a:buNone/>
            </a:pPr>
            <a:endParaRPr lang="hu-H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u-H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u-H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068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I-VI. CIVIL VÉRADÁS ÖSSZESÍTETT ADATAI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I-IV. ORSZÁGOS CIVIL VÉRADÁS ÖSSZESÍTETT ADATAI:</a:t>
            </a:r>
            <a:endParaRPr kumimoji="0" lang="hu-HU" altLang="hu-H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 descr="https://civil.info.hu/dl/object/297/veradas2.JPG">
            <a:extLst>
              <a:ext uri="{FF2B5EF4-FFF2-40B4-BE49-F238E27FC236}">
                <a16:creationId xmlns:a16="http://schemas.microsoft.com/office/drawing/2014/main" id="{663E741A-2DF2-402D-AD90-573B25FA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08" y="3097477"/>
            <a:ext cx="2163064" cy="23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rtalom helye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306587"/>
              </p:ext>
            </p:extLst>
          </p:nvPr>
        </p:nvGraphicFramePr>
        <p:xfrm>
          <a:off x="336421" y="2279243"/>
          <a:ext cx="8758152" cy="40081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35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Megnevezés</a:t>
                      </a:r>
                      <a:endParaRPr lang="hu-HU" sz="2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Időpont</a:t>
                      </a:r>
                      <a:endParaRPr lang="hu-HU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Megjelent (fő)</a:t>
                      </a:r>
                      <a:endParaRPr lang="hu-HU" sz="2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Befejezett véradás</a:t>
                      </a:r>
                      <a:endParaRPr lang="hu-HU" sz="2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Helyszínek száma</a:t>
                      </a:r>
                      <a:endParaRPr lang="hu-HU" sz="20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Civil Véradás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2019. április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71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Civil Véradás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2020. április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47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Civil Véradás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2020. október 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</a:t>
                      </a:r>
                      <a:endParaRPr lang="hu-H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1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Civil Véradás 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2021. március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80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V. Civil Véradás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2021. szeptember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909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774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471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VI. Civil Véradás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2022. február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1209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hu-H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93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ÖSSZESEN</a:t>
                      </a:r>
                      <a:endParaRPr lang="hu-HU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VÉRADÁS</a:t>
                      </a:r>
                      <a:endParaRPr lang="hu-HU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4830</a:t>
                      </a:r>
                      <a:endParaRPr lang="hu-HU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4139</a:t>
                      </a:r>
                      <a:endParaRPr lang="hu-HU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hu-HU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0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Szervezeti Vezetőképzés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7795" y="2336872"/>
            <a:ext cx="11244648" cy="416278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Szervezeti Vezetői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keretében 2021-ben mintaprojektként 6 megye civil szervezeti vezetői számára olyan elméleti és gyakorlati tudás nyújtása a célunk, amelynek segítségével a vezetők képessé válnak az általuk irányított civil szervezetek fenntarthatóságának megteremtésére, céljaik sikeres megvalósítására.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online előadások 2021. október 04. és 2021. december 10. között kerültek megrendezésre.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workshop sikerességére való tekintettel 2022. őszén a projekt országossá való kiterjesztése, megnövelése a cél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melynek lebonyolítója és házigazdája ezúttal is a Hajdú-Bihar Megyei Civil Közösségi Szolgáltató Központ.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online országos workshop kezdésének időpontja: 2022. szeptember 05. hétfő.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Záró konferencia: 2022. december 3. Budapest, személyes részvétellel.</a:t>
            </a:r>
          </a:p>
          <a:p>
            <a:pPr marL="0" indent="0" algn="just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0925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civil szervezetek szerepe és lehetőségei Magyarországon. Egyetemi tantárgy a felsőoktatásban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0714" y="2173193"/>
            <a:ext cx="5863169" cy="17727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Miniszterelnökség Civil és Társadalmi Kapcsolatokért Felelős Helyettes Államtitkárságának</a:t>
            </a: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egyik terve</a:t>
            </a: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</a:t>
            </a: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tovább – </a:t>
            </a:r>
            <a:r>
              <a:rPr lang="hu-H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nyisson a felsőoktatási intézmények felé</a:t>
            </a:r>
            <a:r>
              <a:rPr lang="hu-H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azzal a céllal, hogy az egyetemi hallgatók megismerkedhessenek a civil közösségekkel, a „civilséggel”, a civil szervezetek igen sokrétű, sokszor hiánypótló tevékenységével. 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Online tartja nyílt napjait a Miskolci Egyetem | B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234"/>
            <a:ext cx="5504873" cy="28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-1" y="4854292"/>
            <a:ext cx="74352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2020-ban elindított egy pilot projektet, amelynek során a </a:t>
            </a:r>
            <a: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Miskolci Egyetem meghirdette </a:t>
            </a:r>
            <a:b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 civil szervezetek szerepe és lehetőségei Magyarországon. Miért érdemes már fiatalon is civil közösségekben tevékenykedni?” című szabadon választható egyetemi tantárgyat.</a:t>
            </a:r>
          </a:p>
          <a:p>
            <a:pPr algn="just"/>
            <a:endParaRPr lang="hu-H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Neves vendégelőadók: szakpolitikai vezetők a kormányzati szférából, valamint a civil szervezetek vezetői. Idén a 2021 őszén induló félévben a Miskolci Egyetem mellett a gödöllői Magyar Agrár- és Élettudományi Egyetemen (5 campusán) is meghirdetésre került a tantárgy.</a:t>
            </a:r>
          </a:p>
          <a:p>
            <a:pPr algn="just"/>
            <a: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Most, 2022 őszén szintén szervezés alatt van mind Miskolcon, mind Gödöllőn a tantárgy indítása, illetve kapcsolatfelvétel indítottunk el más egyetemek irányába is.</a:t>
            </a:r>
          </a:p>
        </p:txBody>
      </p:sp>
      <p:sp>
        <p:nvSpPr>
          <p:cNvPr id="5" name="AutoShape 2" descr="Palkovics László: a SZIE korszerű egyetem les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6" descr="Palkovics László: a SZIE korszerű egyetem les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62" y="3735200"/>
            <a:ext cx="4580238" cy="31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5480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1410</TotalTime>
  <Words>2414</Words>
  <Application>Microsoft Office PowerPoint</Application>
  <PresentationFormat>Szélesvásznú</PresentationFormat>
  <Paragraphs>193</Paragraphs>
  <Slides>26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Berlin</vt:lpstr>
      <vt:lpstr>Acrobat Document</vt:lpstr>
      <vt:lpstr>   Civil és Társadalmi Kapcsolatokért Felelős  Helyettes Államtitkárság civil területet érintő  szakmai programjai, eseményei</vt:lpstr>
      <vt:lpstr>10 éves a civil közösségi szolgálató központ hálózat</vt:lpstr>
      <vt:lpstr>A civil szervezetek számviteli szabályzatai</vt:lpstr>
      <vt:lpstr>„CIVIL KÉZIKÖNYV 2022. Útmutató a civil szervezetek működéséhez” című könyv megjelenése</vt:lpstr>
      <vt:lpstr>Országos Civil Véradások megszervezése</vt:lpstr>
      <vt:lpstr>V.-VII. Országos Civil Véradás</vt:lpstr>
      <vt:lpstr> I-VI. CIVIL VÉRADÁS ÖSSZESÍTETT ADATAI</vt:lpstr>
      <vt:lpstr>Civil Szervezeti Vezetőképzés</vt:lpstr>
      <vt:lpstr>A civil szervezetek szerepe és lehetőségei Magyarországon. Egyetemi tantárgy a felsőoktatásban</vt:lpstr>
      <vt:lpstr>Megyejárások</vt:lpstr>
      <vt:lpstr>PowerPoint-bemutató</vt:lpstr>
      <vt:lpstr>Jó helyre megy! – országos népszerűsítő kampány az SZJA civil  1%-ának felajánlásáról</vt:lpstr>
      <vt:lpstr>Jó helyre megy! – országos népszerűsítő kampány az SZJA civil  1%-ának felajánlásáról, 2022 tavaszán</vt:lpstr>
      <vt:lpstr>Civilek napja (február 1.)</vt:lpstr>
      <vt:lpstr>Értékteremtő  Közösségekért Díj</vt:lpstr>
      <vt:lpstr>Középiskolás osztályfőnöki órák</vt:lpstr>
      <vt:lpstr> XXXI. Bálványosi nyári szabadegyetem és diáktábor (Tusványos), 2022. július 19-24. </vt:lpstr>
      <vt:lpstr>TUSVÁNYOSI - Civil Pixel</vt:lpstr>
      <vt:lpstr>EDUCATIO 2022</vt:lpstr>
      <vt:lpstr>„Együtt. Újra.” fotópályázat</vt:lpstr>
      <vt:lpstr>„Együtt. Újra.” fotópályázat</vt:lpstr>
      <vt:lpstr>Okos füzetek</vt:lpstr>
      <vt:lpstr>Civil Központok Országos Találkozója (CIKOT)</vt:lpstr>
      <vt:lpstr>A civil központok összefogták a segítséget nyújtó megyei/fővárosi civil szervezeteket a COVID-19 vírus járványhelyzet idején </vt:lpstr>
      <vt:lpstr>…az év hátralévő részében</vt:lpstr>
      <vt:lpstr>PowerPoint-bemutató</vt:lpstr>
    </vt:vector>
  </TitlesOfParts>
  <Company>Egységes InfraStruktúra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Helyettes Államtitkárság civil területet érintő szakmai programjai, eseményei</dc:title>
  <dc:creator>Szöllősiné Tóth Erika</dc:creator>
  <cp:lastModifiedBy>Kisida Tamás</cp:lastModifiedBy>
  <cp:revision>160</cp:revision>
  <dcterms:created xsi:type="dcterms:W3CDTF">2021-09-06T11:31:17Z</dcterms:created>
  <dcterms:modified xsi:type="dcterms:W3CDTF">2022-09-13T04:27:18Z</dcterms:modified>
</cp:coreProperties>
</file>