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21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2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hu-HU" sz="1800" spc="-1" strike="noStrike">
                <a:solidFill>
                  <a:srgbClr val="000000"/>
                </a:solidFill>
                <a:latin typeface="Trebuchet MS"/>
              </a:rPr>
              <a:t>A dia áthelyezéséhez kattintson ide</a:t>
            </a:r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hu-HU" sz="2000" spc="-1" strike="noStrike">
                <a:latin typeface="Arial"/>
              </a:rPr>
              <a:t>A jegyzetformátum szerkesztéséhez kattintson ide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hu-HU" sz="1400" spc="-1" strike="noStrike">
                <a:latin typeface="Times New Roman"/>
              </a:rPr>
              <a:t>&lt;élőfej&gt;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hu-HU" sz="1400" spc="-1" strike="noStrike">
                <a:latin typeface="Times New Roman"/>
              </a:rPr>
              <a:t>&lt;dátum/idő&gt;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hu-HU" sz="1400" spc="-1" strike="noStrike">
                <a:latin typeface="Times New Roman"/>
              </a:rPr>
              <a:t>&lt;élőláb&gt;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2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A198EADB-0F32-4D29-94B7-F3F9179A2C52}" type="slidenum">
              <a:rPr b="0" lang="hu-HU" sz="1400" spc="-1" strike="noStrike">
                <a:latin typeface="Times New Roman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E24A948A-B010-4A8D-B220-B32CAC844762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2F46F529-4119-4DDF-B95E-BBC281399FB5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7596B6A5-E383-4CA9-9813-50624C3A8D4D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C5F99AFA-F70A-47FA-9C58-7090CF60E854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C198CA3D-15DE-4662-B67C-BFDEF74C19AA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3A999609-0555-4BC3-A029-2FBD0BED4157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27631546-921D-41C6-BE80-9ED7DFCC486D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69D783BA-8095-4AF5-9644-49C2B3321CDC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FAFA3592-E34D-4720-8F93-6D1A266762F3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783D8862-3C79-4408-B9E2-478D42743438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hu-HU" sz="20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fld id="{78DA02BC-C130-4FBD-BCBE-4FEEC37CA692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77160" y="4800600"/>
            <a:ext cx="8596440" cy="566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buNone/>
            </a:pPr>
            <a:r>
              <a:rPr b="0" lang="hu-HU" sz="2400" spc="-1" strike="noStrike">
                <a:solidFill>
                  <a:srgbClr val="90c226"/>
                </a:solidFill>
                <a:latin typeface="Trebuchet MS"/>
              </a:rPr>
              <a:t>Mintacím szerkesztése</a:t>
            </a:r>
            <a:endParaRPr b="0" lang="hu-HU" sz="2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77160" y="609480"/>
            <a:ext cx="8596440" cy="384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600" spc="-1" strike="noStrike">
                <a:solidFill>
                  <a:srgbClr val="000000"/>
                </a:solidFill>
                <a:latin typeface="Trebuchet MS"/>
              </a:rPr>
              <a:t>Kép beszúrásához kattintson az ikonra</a:t>
            </a:r>
            <a:endParaRPr b="0" lang="hu-HU" sz="16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77160" y="5367240"/>
            <a:ext cx="8596440" cy="67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u-HU" sz="1200" spc="-1" strike="noStrike">
                <a:solidFill>
                  <a:srgbClr val="404040"/>
                </a:solidFill>
                <a:latin typeface="Trebuchet MS"/>
              </a:rPr>
              <a:t>Mintaszöveg szerkesztése</a:t>
            </a:r>
            <a:endParaRPr b="0" lang="hu-HU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B596A659-12DB-48C9-B696-6F8676D49D76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9/12/22</a:t>
            </a:fld>
            <a:endParaRPr b="0" lang="hu-HU" sz="900" spc="-1" strike="noStrike"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28EA6C82-D968-478F-847A-D31DA5E3676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&lt;szám&gt;</a:t>
            </a:fld>
            <a:endParaRPr b="0" lang="hu-HU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5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3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hu-HU" sz="3600" spc="-1" strike="noStrike">
                <a:solidFill>
                  <a:srgbClr val="90c226"/>
                </a:solidFill>
                <a:latin typeface="Trebuchet MS"/>
              </a:rPr>
              <a:t>Mintacím szerkesztése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D6A54B60-3B91-437D-BC22-7E338180B16F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9/12/22</a:t>
            </a:fld>
            <a:endParaRPr b="0" lang="hu-HU" sz="900" spc="-1" strike="noStrike"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27F014CA-7C72-40FE-807D-1D3D7EC5E6B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&lt;szám&gt;</a:t>
            </a:fld>
            <a:endParaRPr b="0" lang="hu-HU" sz="900" spc="-1" strike="noStrike"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404040"/>
                </a:solidFill>
                <a:latin typeface="Trebuchet MS"/>
              </a:rPr>
              <a:t>Vázlatszöveg formátumának szerkesztése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400" spc="-1" strike="noStrike">
                <a:solidFill>
                  <a:srgbClr val="404040"/>
                </a:solidFill>
                <a:latin typeface="Trebuchet MS"/>
              </a:rPr>
              <a:t>Második vázlatszint</a:t>
            </a:r>
            <a:endParaRPr b="0" lang="hu-H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200" spc="-1" strike="noStrike">
                <a:solidFill>
                  <a:srgbClr val="404040"/>
                </a:solidFill>
                <a:latin typeface="Trebuchet MS"/>
              </a:rPr>
              <a:t>Harmadik vázlatszint</a:t>
            </a:r>
            <a:endParaRPr b="0" lang="hu-H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200" spc="-1" strike="noStrike">
                <a:solidFill>
                  <a:srgbClr val="404040"/>
                </a:solidFill>
                <a:latin typeface="Trebuchet MS"/>
              </a:rPr>
              <a:t>Negyedik vázlatszint</a:t>
            </a:r>
            <a:endParaRPr b="0" lang="hu-H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404040"/>
                </a:solidFill>
                <a:latin typeface="Trebuchet MS"/>
              </a:rPr>
              <a:t>Ötödik vázlatszint</a:t>
            </a:r>
            <a:endParaRPr b="0" lang="hu-H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404040"/>
                </a:solidFill>
                <a:latin typeface="Trebuchet MS"/>
              </a:rPr>
              <a:t>Hatodik vázlatszint</a:t>
            </a:r>
            <a:endParaRPr b="0" lang="hu-H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404040"/>
                </a:solidFill>
                <a:latin typeface="Trebuchet MS"/>
              </a:rPr>
              <a:t>Hetedik vázlatszint</a:t>
            </a:r>
            <a:endParaRPr b="0" lang="hu-H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06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7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8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9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0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1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2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3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5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hu-HU" sz="3600" spc="-1" strike="noStrike">
                <a:solidFill>
                  <a:srgbClr val="90c226"/>
                </a:solidFill>
                <a:latin typeface="Trebuchet MS"/>
              </a:rPr>
              <a:t>Mintacím szerkesztése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hu-HU" sz="1800" spc="-1" strike="noStrike">
                <a:solidFill>
                  <a:srgbClr val="404040"/>
                </a:solidFill>
                <a:latin typeface="Trebuchet MS"/>
              </a:rPr>
              <a:t>Mintaszöveg szerkesztése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hu-HU" sz="1600" spc="-1" strike="noStrike">
                <a:solidFill>
                  <a:srgbClr val="404040"/>
                </a:solidFill>
                <a:latin typeface="Trebuchet MS"/>
              </a:rPr>
              <a:t>Második szint</a:t>
            </a:r>
            <a:endParaRPr b="0" lang="hu-HU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hu-HU" sz="1400" spc="-1" strike="noStrike">
                <a:solidFill>
                  <a:srgbClr val="404040"/>
                </a:solidFill>
                <a:latin typeface="Trebuchet MS"/>
              </a:rPr>
              <a:t>Harmadik szint</a:t>
            </a:r>
            <a:endParaRPr b="0" lang="hu-HU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hu-HU" sz="1200" spc="-1" strike="noStrike">
                <a:solidFill>
                  <a:srgbClr val="404040"/>
                </a:solidFill>
                <a:latin typeface="Trebuchet MS"/>
              </a:rPr>
              <a:t>Negyedik szint</a:t>
            </a:r>
            <a:endParaRPr b="0" lang="hu-H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hu-HU" sz="1200" spc="-1" strike="noStrike">
                <a:solidFill>
                  <a:srgbClr val="404040"/>
                </a:solidFill>
                <a:latin typeface="Trebuchet MS"/>
              </a:rPr>
              <a:t>Ötödik szint</a:t>
            </a:r>
            <a:endParaRPr b="0" lang="hu-HU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50FB7B67-BBA1-46A1-927D-F4F3AA6C02DA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9/12/22</a:t>
            </a:fld>
            <a:endParaRPr b="0" lang="hu-HU" sz="900" spc="-1" strike="noStrike"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E7B004E4-1456-470D-8723-A9B3444EA23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&lt;szám&gt;</a:t>
            </a:fld>
            <a:endParaRPr b="0" lang="hu-HU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5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9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0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1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2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3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4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5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6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7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68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69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1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8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hu-HU" sz="5400" spc="-1" strike="noStrike">
                <a:solidFill>
                  <a:srgbClr val="90c226"/>
                </a:solidFill>
                <a:latin typeface="Trebuchet MS"/>
              </a:rPr>
              <a:t>Mintacím szerkesztése</a:t>
            </a:r>
            <a:endParaRPr b="0" lang="hu-H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ADEF273B-C088-4CD0-A51E-B772EBA95344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9/12/22</a:t>
            </a:fld>
            <a:endParaRPr b="0" lang="hu-HU" sz="900" spc="-1" strike="noStrike">
              <a:latin typeface="Times New Roman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E747686F-CD76-4966-977F-FFBAEC2E9045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&lt;szám&gt;</a:t>
            </a:fld>
            <a:endParaRPr b="0" lang="hu-HU" sz="900" spc="-1" strike="noStrike">
              <a:latin typeface="Times New Roman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404040"/>
                </a:solidFill>
                <a:latin typeface="Trebuchet MS"/>
              </a:rPr>
              <a:t>Vázlatszöveg formátumának szerkesztése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400" spc="-1" strike="noStrike">
                <a:solidFill>
                  <a:srgbClr val="404040"/>
                </a:solidFill>
                <a:latin typeface="Trebuchet MS"/>
              </a:rPr>
              <a:t>Második vázlatszint</a:t>
            </a:r>
            <a:endParaRPr b="0" lang="hu-H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200" spc="-1" strike="noStrike">
                <a:solidFill>
                  <a:srgbClr val="404040"/>
                </a:solidFill>
                <a:latin typeface="Trebuchet MS"/>
              </a:rPr>
              <a:t>Harmadik vázlatszint</a:t>
            </a:r>
            <a:endParaRPr b="0" lang="hu-H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200" spc="-1" strike="noStrike">
                <a:solidFill>
                  <a:srgbClr val="404040"/>
                </a:solidFill>
                <a:latin typeface="Trebuchet MS"/>
              </a:rPr>
              <a:t>Negyedik vázlatszint</a:t>
            </a:r>
            <a:endParaRPr b="0" lang="hu-H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404040"/>
                </a:solidFill>
                <a:latin typeface="Trebuchet MS"/>
              </a:rPr>
              <a:t>Ötödik vázlatszint</a:t>
            </a:r>
            <a:endParaRPr b="0" lang="hu-H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404040"/>
                </a:solidFill>
                <a:latin typeface="Trebuchet MS"/>
              </a:rPr>
              <a:t>Hatodik vázlatszint</a:t>
            </a:r>
            <a:endParaRPr b="0" lang="hu-H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404040"/>
                </a:solidFill>
                <a:latin typeface="Trebuchet MS"/>
              </a:rPr>
              <a:t>Hetedik vázlatszint</a:t>
            </a:r>
            <a:endParaRPr b="0" lang="hu-H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civil.info.hu/nea/kezdolap/palyazatok/index.html" TargetMode="External"/><Relationship Id="rId2" Type="http://schemas.openxmlformats.org/officeDocument/2006/relationships/hyperlink" Target="https://bgazrt.hu/tamogatasok/nemzeti-egyuttmukodesi-alap/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hyperlink" Target="https://bgazrt.hu/" TargetMode="External"/><Relationship Id="rId3" Type="http://schemas.openxmlformats.org/officeDocument/2006/relationships/slideLayout" Target="../slideLayouts/slideLayout38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hyperlink" Target="https://bgazrt.hu/letoltheto-logok/" TargetMode="External"/><Relationship Id="rId3" Type="http://schemas.openxmlformats.org/officeDocument/2006/relationships/slideLayout" Target="../slideLayouts/slideLayout38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hyperlink" Target="https://nir.bgazrt.hu/bga/" TargetMode="External"/><Relationship Id="rId3" Type="http://schemas.openxmlformats.org/officeDocument/2006/relationships/hyperlink" Target="http://birosag.hu/allampolgaroknak/civil-szervezetek/civil-szervezetek-nevjegyzeke-kereses" TargetMode="External"/><Relationship Id="rId4" Type="http://schemas.openxmlformats.org/officeDocument/2006/relationships/hyperlink" Target="https://civil.info.hu/" TargetMode="External"/><Relationship Id="rId5" Type="http://schemas.openxmlformats.org/officeDocument/2006/relationships/hyperlink" Target="https://civil.info.hu/nea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38.xml"/><Relationship Id="rId9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08200" y="922680"/>
            <a:ext cx="8596440" cy="3093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000000"/>
                </a:solidFill>
                <a:latin typeface="Cambria"/>
                <a:ea typeface="Verdana"/>
              </a:rPr>
              <a:t>Tájékoztató a </a:t>
            </a:r>
            <a:r>
              <a:rPr b="1" lang="en-US" sz="3200" spc="-1" strike="noStrike">
                <a:solidFill>
                  <a:srgbClr val="000000"/>
                </a:solidFill>
                <a:latin typeface="Cambria"/>
                <a:ea typeface="Verdana"/>
              </a:rPr>
              <a:t>Nemzeti Együttműködési Alap</a:t>
            </a:r>
            <a:r>
              <a:rPr b="1" lang="hu-HU" sz="3200" spc="-1" strike="noStrike">
                <a:solidFill>
                  <a:srgbClr val="000000"/>
                </a:solidFill>
                <a:latin typeface="Cambria"/>
                <a:ea typeface="Verdana"/>
              </a:rPr>
              <a:t> </a:t>
            </a:r>
            <a:br/>
            <a:r>
              <a:rPr b="1" lang="hu-HU" sz="3200" spc="-1" strike="noStrike">
                <a:solidFill>
                  <a:srgbClr val="000000"/>
                </a:solidFill>
                <a:latin typeface="Cambria"/>
                <a:ea typeface="Verdana"/>
              </a:rPr>
              <a:t>2023. évi pályázati kiírásairól</a:t>
            </a:r>
            <a:br/>
            <a:br/>
            <a:endParaRPr b="0" lang="hu-HU" sz="32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27" name="Picture 2" descr="https://bgazrt.hu/wp-content/uploads/2019/09/NEA_ME_BGA.png"/>
          <p:cNvPicPr/>
          <p:nvPr/>
        </p:nvPicPr>
        <p:blipFill>
          <a:blip r:embed="rId1"/>
          <a:stretch/>
        </p:blipFill>
        <p:spPr>
          <a:xfrm>
            <a:off x="326520" y="3813480"/>
            <a:ext cx="9192600" cy="183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NEA egyszerűsített támogatás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718200" y="1951200"/>
            <a:ext cx="8596440" cy="280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a támogatás összege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min. 100 000 Ft – max. 350.000 Ft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15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a támogatás jogosultsági alapon, beérkezési sorrendben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 a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támogatási keret kimerüléséig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 biztosítandó;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a támogatást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önrész nélkül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,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100%-os támogatási előlegként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,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vissza nem térítendő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 támogatásként kell biztosítani;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a civil szervezet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alapcél szerinti tevékenységéhez kapcsolódó költségeinek fedezésére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fordítható.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53" name="Picture 4" descr=""/>
          <p:cNvPicPr/>
          <p:nvPr/>
        </p:nvPicPr>
        <p:blipFill>
          <a:blip r:embed="rId1"/>
          <a:stretch/>
        </p:blipFill>
        <p:spPr>
          <a:xfrm>
            <a:off x="10151280" y="609480"/>
            <a:ext cx="1542960" cy="56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NEA egyszerűsített támogatás</a:t>
            </a:r>
            <a:br/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Leggyakoribb formai hibák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677160" y="2208600"/>
            <a:ext cx="8596440" cy="280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a pályázó utolsó két lezárt üzleti évről szóló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, számviteli beszámolóval igazolható éves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összes bevétele az egyik vagy mindkét év vonatkozásában eléri vagy meghaladja az előírt mértéket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15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a NIR-ben vagy az Országos Bírósági Hivatal (OBH) honlapján nem érhető el az utolsó két lezárt üzleti évről szóló számviteli beszámoló vagy a letétbe helyezést igazoló dokumentum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15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a támogatási igényt benyújtó személy nem jogosult a szervezet képviseletére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(eltérés van a NIR és az OBH közhiteles nyilvántartásának adatai között);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az adatvédelmi nyilatkozat nem kerül csatolásra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, illetve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hiányos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 a kitöltése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vagy nem szerepel rajta a hivatalos képviselő aláírása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az általános nyilatkozat nem kerül csatolásra vagy nem szerepel rajta a hivatalos képviselő aláírása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libri"/>
              </a:rPr>
              <a:t>.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56" name="Picture 4" descr=""/>
          <p:cNvPicPr/>
          <p:nvPr/>
        </p:nvPicPr>
        <p:blipFill>
          <a:blip r:embed="rId1"/>
          <a:stretch/>
        </p:blipFill>
        <p:spPr>
          <a:xfrm>
            <a:off x="10151280" y="609480"/>
            <a:ext cx="1542960" cy="56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90c226"/>
                </a:solidFill>
                <a:latin typeface="Cambria"/>
              </a:rPr>
              <a:t>Pályázati kiírások elérhetősége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52040" y="148716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000000"/>
                </a:solidFill>
                <a:latin typeface="Cambria"/>
              </a:rPr>
              <a:t>A Nemzeti Együttműködési Alap (NEA) pályázati kiírásai elérhetőek a Civil Információs Portálon, a</a:t>
            </a:r>
            <a:r>
              <a:rPr b="0" lang="hu-HU" sz="2000" spc="-1" strike="noStrike">
                <a:solidFill>
                  <a:srgbClr val="000000"/>
                </a:solidFill>
                <a:latin typeface="Cambria"/>
              </a:rPr>
              <a:t>z alábbi linken:</a:t>
            </a:r>
            <a:r>
              <a:rPr b="0" lang="en-US" sz="2000" spc="-1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0" lang="hu-HU" sz="2000" spc="-1" strike="noStrike" u="sng">
                <a:solidFill>
                  <a:srgbClr val="b2d76d"/>
                </a:solidFill>
                <a:uFillTx/>
                <a:latin typeface="Cambria"/>
                <a:hlinkClick r:id="rId1"/>
              </a:rPr>
              <a:t>https://civil.info.hu/nea/kezdolap/palyazatok/index.html</a:t>
            </a:r>
            <a:endParaRPr b="0" lang="hu-HU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000000"/>
                </a:solidFill>
                <a:latin typeface="Cambria"/>
              </a:rPr>
              <a:t>illetve a Bethlen Gábor Alapkezelő Zrt. honlapján</a:t>
            </a:r>
            <a:r>
              <a:rPr b="0" lang="hu-HU" sz="2000" spc="-1" strike="noStrike">
                <a:solidFill>
                  <a:srgbClr val="000000"/>
                </a:solidFill>
                <a:latin typeface="Cambria"/>
              </a:rPr>
              <a:t>: </a:t>
            </a:r>
            <a:r>
              <a:rPr b="0" lang="en-US" sz="2000" spc="-1" strike="noStrike" u="sng">
                <a:solidFill>
                  <a:srgbClr val="b2d76d"/>
                </a:solidFill>
                <a:uFillTx/>
                <a:latin typeface="Cambria"/>
                <a:ea typeface="Cambria"/>
                <a:hlinkClick r:id="rId2"/>
              </a:rPr>
              <a:t>https://bgazrt.hu/tamogatasok/nemzeti-egyuttmukodesi-alap/</a:t>
            </a:r>
            <a:r>
              <a:rPr b="0" lang="hu-HU" sz="1800" spc="-1" strike="noStrike">
                <a:solidFill>
                  <a:srgbClr val="404040"/>
                </a:solidFill>
                <a:latin typeface="Cambria"/>
                <a:ea typeface="Cambria"/>
              </a:rPr>
              <a:t> 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59" name="Picture 4" descr=""/>
          <p:cNvPicPr/>
          <p:nvPr/>
        </p:nvPicPr>
        <p:blipFill>
          <a:blip r:embed="rId3"/>
          <a:stretch/>
        </p:blipFill>
        <p:spPr>
          <a:xfrm>
            <a:off x="10151280" y="609480"/>
            <a:ext cx="1542960" cy="56700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" descr="https://bgazrt.hu/wp-content/uploads/2019/09/ME_BGA.png"/>
          <p:cNvPicPr/>
          <p:nvPr/>
        </p:nvPicPr>
        <p:blipFill>
          <a:blip r:embed="rId4"/>
          <a:stretch/>
        </p:blipFill>
        <p:spPr>
          <a:xfrm>
            <a:off x="1404360" y="3508560"/>
            <a:ext cx="6456240" cy="261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4" descr=""/>
          <p:cNvPicPr/>
          <p:nvPr/>
        </p:nvPicPr>
        <p:blipFill>
          <a:blip r:embed="rId1"/>
          <a:stretch/>
        </p:blipFill>
        <p:spPr>
          <a:xfrm>
            <a:off x="10047240" y="49464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62" name="Szövegdoboz 9"/>
          <p:cNvSpPr/>
          <p:nvPr/>
        </p:nvSpPr>
        <p:spPr>
          <a:xfrm>
            <a:off x="833040" y="494640"/>
            <a:ext cx="8758080" cy="490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1800" spc="-1" strike="noStrike" u="sng">
                <a:solidFill>
                  <a:srgbClr val="ff0000"/>
                </a:solidFill>
                <a:uFillTx/>
                <a:latin typeface="Cambria"/>
              </a:rPr>
              <a:t>Figyelem!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Összevont pályázatok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pályázói felületek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 pályázati kiírások megjelenésével egyidőben,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október 3-án nyílnak meg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egy pályázó szervezet kategóriától függően egy vagy két pályázatot nyújthat be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 a 2023. évi NEA kiírások esetében;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összevont pályázat esetében az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utolsó lezárt üzleti évről szóló számviteli beszámoló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szükséges;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éves összes bevétel: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75 M Ft-os korlát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 (nem számít bele a számviteli beszámolóval igazolható normatív támogatások összege). 75 M Ft-ot elérő vagy meghaladó bevétel esetén a civil szervezet részére kizárólag működési támogatás nyújtható, kizárólag visszatérítendő formában.</a:t>
            </a:r>
            <a:endParaRPr b="0" lang="hu-H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hu-H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Egyszerűsített pályázatok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pályázói felületek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várhatóan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október 17-én nyílnak meg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egy pályázó szervezet egy pályázatot nyújthat be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az egyszerűsített pályázati kategóriák esetében;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az egyszerűsített kiírás esetében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utolsó két lezárt üzleti évről szóló számviteli beszám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oló szükséges;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éves összes bevétel: egyszerűsített esetében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7 M Ft-os korlát, mindkét vizsgált beszámoló esetében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(nem számít bele a Magyar Falu Program jogcímcsoport terhére nyújtott támogatások összege);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egyszerűsített pályázatot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csak Magyarországon bejegyzett civil szervezet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adhat be.</a:t>
            </a:r>
            <a:endParaRPr b="0" lang="hu-H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4" descr=""/>
          <p:cNvPicPr/>
          <p:nvPr/>
        </p:nvPicPr>
        <p:blipFill>
          <a:blip r:embed="rId1"/>
          <a:stretch/>
        </p:blipFill>
        <p:spPr>
          <a:xfrm>
            <a:off x="10047240" y="49464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64" name="Szövegdoboz 9"/>
          <p:cNvSpPr/>
          <p:nvPr/>
        </p:nvSpPr>
        <p:spPr>
          <a:xfrm>
            <a:off x="833040" y="494640"/>
            <a:ext cx="8758080" cy="37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1800" spc="-1" strike="noStrike" u="sng">
                <a:solidFill>
                  <a:srgbClr val="ff0000"/>
                </a:solidFill>
                <a:uFillTx/>
                <a:latin typeface="Cambria"/>
              </a:rPr>
              <a:t>Figyelem!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Amit nem szabad figyelmen kívül hagyni:</a:t>
            </a:r>
            <a:endParaRPr b="0" lang="hu-H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 pályázó civil szervezet egyesület, alapítvány vagy szövetség;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 pályázó civil szervezetet a Bíróság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2021. december 31. napjáig nyilvántartásba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vette;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 pályázó szervezet adatai az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Országos Bírósági Hivatal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honlapján a Civil Szervezetek Névjegyzékében szereplő adatokkal megegyeznek; 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 pályázat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 beadásának napjáig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 a pályázónak egyszeri és egyösszegű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pályázati díjat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kell megfizetnie kizárólag banki átutalással;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 szükséges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mellékletek, nyilatkozatok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(pályázati díj befizetésének igazolása, általános nyilatkozat, adatkezelési hozzájáruló nyilatkozat)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csatolásra kerültek 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 NIR-be;</a:t>
            </a:r>
            <a:endParaRPr b="0" lang="hu-HU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azon pályázatok, amelyek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határidőben nem kerülnek véglegesítésre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,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nem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 minősülnek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benyújtott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hu-HU" sz="1400" spc="-1" strike="noStrike">
                <a:solidFill>
                  <a:srgbClr val="000000"/>
                </a:solidFill>
                <a:latin typeface="Cambria"/>
              </a:rPr>
              <a:t>pályázat</a:t>
            </a:r>
            <a:r>
              <a:rPr b="0" lang="hu-HU" sz="1400" spc="-1" strike="noStrike">
                <a:solidFill>
                  <a:srgbClr val="000000"/>
                </a:solidFill>
                <a:latin typeface="Cambria"/>
              </a:rPr>
              <a:t>nak, és az Alapkezelő formai ellenőrzésnek sem veti alá.</a:t>
            </a:r>
            <a:endParaRPr b="0" lang="hu-H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4" descr=""/>
          <p:cNvPicPr/>
          <p:nvPr/>
        </p:nvPicPr>
        <p:blipFill>
          <a:blip r:embed="rId1"/>
          <a:stretch/>
        </p:blipFill>
        <p:spPr>
          <a:xfrm>
            <a:off x="9947520" y="54036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66" name="Szövegdoboz 5"/>
          <p:cNvSpPr/>
          <p:nvPr/>
        </p:nvSpPr>
        <p:spPr>
          <a:xfrm>
            <a:off x="972720" y="540360"/>
            <a:ext cx="8771400" cy="467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2d050"/>
                </a:solidFill>
                <a:latin typeface="Cambria"/>
              </a:rPr>
              <a:t>Elszámolási kisokos</a:t>
            </a:r>
            <a:endParaRPr b="0" lang="hu-H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hu-HU" sz="2800" spc="-1" strike="noStrike">
                <a:solidFill>
                  <a:srgbClr val="92d050"/>
                </a:solidFill>
                <a:latin typeface="Cambria"/>
              </a:rPr>
              <a:t>A sikeres elszámolást a pályázat benyújtásakor kell megalapozni!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hu-HU" sz="2000" spc="-1" strike="noStrike">
                <a:solidFill>
                  <a:srgbClr val="000000"/>
                </a:solidFill>
                <a:latin typeface="Cambria"/>
              </a:rPr>
              <a:t>Figyeljünk a támogatás címének megfelelő meghatározására</a:t>
            </a:r>
            <a:r>
              <a:rPr b="0" lang="hu-HU" sz="2000" spc="-1" strike="noStrike">
                <a:solidFill>
                  <a:srgbClr val="000000"/>
                </a:solidFill>
                <a:latin typeface="Cambria"/>
              </a:rPr>
              <a:t>, </a:t>
            </a:r>
            <a:r>
              <a:rPr b="1" lang="hu-HU" sz="2000" spc="-1" strike="noStrike">
                <a:solidFill>
                  <a:srgbClr val="000000"/>
                </a:solidFill>
                <a:latin typeface="Cambria"/>
              </a:rPr>
              <a:t>a szakmai program és a költségvetési terv összeállítására</a:t>
            </a:r>
            <a:r>
              <a:rPr b="0" lang="hu-HU" sz="2000" spc="-1" strike="noStrike">
                <a:solidFill>
                  <a:srgbClr val="000000"/>
                </a:solidFill>
                <a:latin typeface="Cambria"/>
              </a:rPr>
              <a:t> – ezek teljesülését az Alapkezelő mind ellenőrzi az elszámoláskor! </a:t>
            </a:r>
            <a:endParaRPr b="0" lang="hu-H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hu-HU" sz="2000" spc="-1" strike="noStrike">
                <a:solidFill>
                  <a:srgbClr val="000000"/>
                </a:solidFill>
                <a:latin typeface="Cambria"/>
              </a:rPr>
              <a:t>Fontos, hogy előre tájékozódjunk</a:t>
            </a:r>
            <a:r>
              <a:rPr b="0" lang="hu-HU" sz="2000" spc="-1" strike="noStrike">
                <a:solidFill>
                  <a:srgbClr val="000000"/>
                </a:solidFill>
                <a:latin typeface="Cambria"/>
              </a:rPr>
              <a:t>, a Bethlen Gábor Alapkezelő Zrt. honlapján megtalálhatóak a legfontosabb dokumentumok: </a:t>
            </a:r>
            <a:r>
              <a:rPr b="1" lang="hu-HU" sz="2000" spc="-1" strike="noStrike">
                <a:solidFill>
                  <a:srgbClr val="000000"/>
                </a:solidFill>
                <a:latin typeface="Cambria"/>
              </a:rPr>
              <a:t>Általános Szerződési Feltételek (ÁSZF), a pályázati és elszámolási útmutatók</a:t>
            </a:r>
            <a:r>
              <a:rPr b="0" lang="hu-HU" sz="2000" spc="-1" strike="noStrike">
                <a:solidFill>
                  <a:srgbClr val="000000"/>
                </a:solidFill>
                <a:latin typeface="Cambria"/>
              </a:rPr>
              <a:t>: </a:t>
            </a:r>
            <a:r>
              <a:rPr b="0" lang="hu-HU" sz="2000" spc="-1" strike="noStrike" u="sng">
                <a:solidFill>
                  <a:srgbClr val="99ca3c"/>
                </a:solidFill>
                <a:uFillTx/>
                <a:latin typeface="Cambria"/>
                <a:hlinkClick r:id="rId2"/>
              </a:rPr>
              <a:t>https://bgazrt.hu/</a:t>
            </a:r>
            <a:r>
              <a:rPr b="0" lang="hu-HU" sz="2000" spc="-1" strike="noStrike">
                <a:solidFill>
                  <a:srgbClr val="000000"/>
                </a:solidFill>
                <a:latin typeface="Cambria"/>
              </a:rPr>
              <a:t>, illetve körültekintően olvassuk el a Támogatói Okiratot!</a:t>
            </a:r>
            <a:endParaRPr b="0" lang="hu-H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4" descr=""/>
          <p:cNvPicPr/>
          <p:nvPr/>
        </p:nvPicPr>
        <p:blipFill>
          <a:blip r:embed="rId1"/>
          <a:stretch/>
        </p:blipFill>
        <p:spPr>
          <a:xfrm>
            <a:off x="9947520" y="54036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68" name="Szövegdoboz 5"/>
          <p:cNvSpPr/>
          <p:nvPr/>
        </p:nvSpPr>
        <p:spPr>
          <a:xfrm>
            <a:off x="972720" y="540360"/>
            <a:ext cx="8771400" cy="629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2d050"/>
                </a:solidFill>
                <a:latin typeface="Cambria"/>
              </a:rPr>
              <a:t>Elszámolási kisokos</a:t>
            </a:r>
            <a:endParaRPr b="0" lang="hu-H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hu-HU" sz="36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támogatás címe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= a támogatás céljával, amelyet teljesíteni kell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– ha konkrét felsorolást tartalmaz, az abban felsoroltakat mind teljesíteni kell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– ha időközben kiderül, hogy nem tudják teljesíteni – módosítási kérelmet kell benyújtani a megvalósítási időszak végéig!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Célszerű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tehát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minél általánosabb címet megadni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(pl. helyszín, időpont, fellépő, konkrét beszerzendő eszköz megnevezése nélkül)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Szakmai program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ban azt szükséges röviden összefoglalni, hogy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támogatási célt hogyan kívánják megvalósítani és annak milyen eredménye, illetve hatása várható – ha időközben kiderül, hogy nem tudják teljesíteni módosítási kérelmet kell benyújtani a megvalósítási időszak végéig!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Költségterv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– a vonatkozó útmutató részletes leírást tartalmaz a költségterv összeállításához –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költségterv szöveges indoklásának is összhangban kell lennie a szakmai programban foglaltakkal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! A Támogatói Okirat tartalmazza, hogy milyen mértékű átcsoportosítás lehetséges a költségterv fősorai között (jelenleg 30%)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– ha időközben kiderül, hogy a megengedett mértéken felüli átcsoportosítás vagy új költségsor megnyitására van szükség – módosítási kérelmet kell benyújtani a megvalósítási időszak végéig!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4" descr=""/>
          <p:cNvPicPr/>
          <p:nvPr/>
        </p:nvPicPr>
        <p:blipFill>
          <a:blip r:embed="rId1"/>
          <a:stretch/>
        </p:blipFill>
        <p:spPr>
          <a:xfrm>
            <a:off x="9947520" y="54036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70" name="Szövegdoboz 5"/>
          <p:cNvSpPr/>
          <p:nvPr/>
        </p:nvSpPr>
        <p:spPr>
          <a:xfrm>
            <a:off x="972720" y="540360"/>
            <a:ext cx="8771400" cy="54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2d050"/>
                </a:solidFill>
                <a:latin typeface="Cambria"/>
              </a:rPr>
              <a:t>Elszámolási kisokos</a:t>
            </a:r>
            <a:endParaRPr b="0" lang="hu-H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hu-HU" sz="36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Megvalósítási időszak: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Kedvezményezett a támogatást a Támogatói Okiratban meghatározott időszakon belül használhatja fel,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NEA 2023. esetében a megvalósítási időszak egységesen 2023. április 1. – 2024. március 31.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(figyelem: a támogatás folyósítása megelőzheti a megvalósítási időszakot!)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Elszámolási időszak: a megvalósítási időszakot követő, a Támogatói Okiratban a beszámoló benyújtására meghatározott időtartam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(alapesetben a megvalósítási időszak végétől számított 30 nap)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FONTOS: a COVID-19 világjárvány miatt a megvalósítási időszak a 2021. január 1. napját követően keletkezett támogatási jogviszonyok esetében 2022. december 31. napjára, az elszámolási időszak pedig 2023. január 30. napjára módosul!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4" descr=""/>
          <p:cNvPicPr/>
          <p:nvPr/>
        </p:nvPicPr>
        <p:blipFill>
          <a:blip r:embed="rId1"/>
          <a:stretch/>
        </p:blipFill>
        <p:spPr>
          <a:xfrm>
            <a:off x="9947520" y="54036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72" name="Szövegdoboz 5"/>
          <p:cNvSpPr/>
          <p:nvPr/>
        </p:nvSpPr>
        <p:spPr>
          <a:xfrm>
            <a:off x="972720" y="540360"/>
            <a:ext cx="8771400" cy="70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2d050"/>
                </a:solidFill>
                <a:latin typeface="Cambria"/>
              </a:rPr>
              <a:t>Elszámolási kisokos</a:t>
            </a:r>
            <a:endParaRPr b="0" lang="hu-HU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36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Szükség van-e közbeszerzés lefolytatására?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NEA pályázatok esetében nincs közbeszerzési kötelezettség.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200 000 Ft értékhatárt meghaladó értékű, áru beszerzésére vagy szolgáltatás megrendelésére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irányuló szerződés kizárólag írásban köthető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, a jogszabály alapján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írásban kötött szerződésnek minősül az elküldött és visszaigazolt megrendelés is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!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Szükség van-e több árajánlat bekérésére?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NEA pályázatok esetében nem szükséges több árajánlat bekérése.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Melyek az elszámolható, illetve a nem elszámolható költségek?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Vonatkozó pályázati kiírás/felhívás és/vagy útmutató tartalmazza, erre már a tervezéskor érdemes figyelni!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Kevesebb támogatást nyertem, mint amit pályáztam, mi a teendő?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Át kell tekinteni a szakmai programot és a költségtervet és szükség esetén módosítani kell, akár a támogatási célt is! –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Két módon lehetséges: amikor visszanyitásra kerül a felület vagy módosítási kérelmet kell benyújtani legkésőbb a megvalósítási időszak végéig!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4" descr=""/>
          <p:cNvPicPr/>
          <p:nvPr/>
        </p:nvPicPr>
        <p:blipFill>
          <a:blip r:embed="rId1"/>
          <a:stretch/>
        </p:blipFill>
        <p:spPr>
          <a:xfrm>
            <a:off x="9947520" y="54036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74" name="Szövegdoboz 5"/>
          <p:cNvSpPr/>
          <p:nvPr/>
        </p:nvSpPr>
        <p:spPr>
          <a:xfrm>
            <a:off x="972720" y="540360"/>
            <a:ext cx="8771400" cy="710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2d050"/>
                </a:solidFill>
                <a:latin typeface="Cambria"/>
              </a:rPr>
              <a:t>Elszámolási kisokos</a:t>
            </a:r>
            <a:endParaRPr b="0" lang="hu-H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hu-HU" sz="2800" spc="-1" strike="noStrike">
                <a:solidFill>
                  <a:srgbClr val="92d050"/>
                </a:solidFill>
                <a:latin typeface="Cambria"/>
              </a:rPr>
              <a:t>Szakmai beszámoló</a:t>
            </a:r>
            <a:endParaRPr b="0" lang="hu-H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2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Szakmai beszámoló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– A szakmai programhoz igazodva, röviden, de kellő részletezettséggel össze kell foglalni a megvalósított tevékenységet:</a:t>
            </a:r>
            <a:endParaRPr b="0" lang="hu-HU" sz="1800" spc="-1" strike="noStrike">
              <a:latin typeface="Arial"/>
            </a:endParaRPr>
          </a:p>
          <a:p>
            <a:pPr lvl="1" marL="7430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 u="sng">
                <a:solidFill>
                  <a:srgbClr val="000000"/>
                </a:solidFill>
                <a:uFillTx/>
                <a:latin typeface="Cambria"/>
                <a:ea typeface="Cambria"/>
              </a:rPr>
              <a:t>rendezvény esetén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: a rendezvény megnevezését, helyszínét, dátumát, a résztvevők számát, a program leírását;</a:t>
            </a:r>
            <a:endParaRPr b="0" lang="hu-HU" sz="1800" spc="-1" strike="noStrike">
              <a:latin typeface="Arial"/>
            </a:endParaRPr>
          </a:p>
          <a:p>
            <a:pPr lvl="1" marL="7430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 u="sng">
                <a:solidFill>
                  <a:srgbClr val="000000"/>
                </a:solidFill>
                <a:uFillTx/>
                <a:latin typeface="Cambria"/>
                <a:ea typeface="Cambria"/>
              </a:rPr>
              <a:t>felújítás esetén: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a felújítás konkrét tartalmát, hogy mi valósult meg.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Az eredetileg tervezett szakmai programtól való eltérést minden esetben indokolni szükséges.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szakmai programtól való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jelentősebb eltérés esetén érdemes az ügyintézővel felvenni a kapcsolatot, hogy szükséges-e a szakmai program módosítás, még a megvalósítási időszak alatt!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Nyilvánosság tájékoztatására vonatkozó követelmények teljesítése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– pályázati kiírás/útmutató tartalmazza ezeket a követelményeket, illetve a BGA holnapjáról letölthetők a logók: </a:t>
            </a:r>
            <a:r>
              <a:rPr b="1" lang="hu-HU" sz="1800" spc="-1" strike="noStrike" u="sng">
                <a:solidFill>
                  <a:srgbClr val="99ca3c"/>
                </a:solidFill>
                <a:uFillTx/>
                <a:latin typeface="Cambria"/>
                <a:ea typeface="Cambria"/>
                <a:hlinkClick r:id="rId2"/>
              </a:rPr>
              <a:t>https://bgazrt.hu/letoltheto-logok/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szakmai beszámoló benyújtása a NIR-ben történik, papír alapon nem kell beküldeni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73400" y="617760"/>
            <a:ext cx="8596440" cy="143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hu-HU" sz="3200" spc="-1" strike="noStrike">
                <a:solidFill>
                  <a:srgbClr val="90c226"/>
                </a:solidFill>
                <a:latin typeface="Cambria"/>
              </a:rPr>
              <a:t>2022. októberében az alábbi pályázatok benyújtására lesz lehetősége a civil szervezeteknek:</a:t>
            </a:r>
            <a:endParaRPr b="0" lang="hu-H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9" name="Téglalap 2"/>
          <p:cNvSpPr/>
          <p:nvPr/>
        </p:nvSpPr>
        <p:spPr>
          <a:xfrm>
            <a:off x="558000" y="2224080"/>
            <a:ext cx="895320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hu-HU" sz="2400" spc="-1" strike="noStrike">
                <a:solidFill>
                  <a:srgbClr val="000000"/>
                </a:solidFill>
                <a:latin typeface="Cambria"/>
              </a:rPr>
              <a:t>A NEA 2023. évi forrása terhére benyújtható</a:t>
            </a:r>
            <a:endParaRPr b="0" lang="hu-H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400" spc="-1" strike="noStrike">
                <a:solidFill>
                  <a:srgbClr val="000000"/>
                </a:solidFill>
                <a:latin typeface="Cambria"/>
              </a:rPr>
              <a:t>egyszerűsített 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hu-HU" sz="2400" spc="-1" strike="noStrike">
                <a:solidFill>
                  <a:srgbClr val="000000"/>
                </a:solidFill>
                <a:latin typeface="Cambria"/>
              </a:rPr>
              <a:t>VAGY</a:t>
            </a:r>
            <a:endParaRPr b="0" lang="hu-H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400" spc="-1" strike="noStrike">
                <a:solidFill>
                  <a:srgbClr val="000000"/>
                </a:solidFill>
                <a:latin typeface="Cambria"/>
              </a:rPr>
              <a:t>összevont </a:t>
            </a:r>
            <a:r>
              <a:rPr b="0" lang="hu-HU" sz="2400" spc="-1" strike="noStrike">
                <a:solidFill>
                  <a:srgbClr val="000000"/>
                </a:solidFill>
                <a:latin typeface="Cambria"/>
              </a:rPr>
              <a:t>pályázat.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hu-HU" sz="2400" spc="-1" strike="noStrike">
                <a:solidFill>
                  <a:srgbClr val="000000"/>
                </a:solidFill>
                <a:latin typeface="Cambria"/>
              </a:rPr>
              <a:t>A pályázati kiírások egyszerre jelennek meg 2022. október 3-án, de egyszerűsített pályázat beadására várhatóan csak október 17-től lesz lehetőség</a:t>
            </a:r>
            <a:r>
              <a:rPr b="0" lang="hu-HU" sz="2400" spc="-1" strike="noStrike">
                <a:solidFill>
                  <a:srgbClr val="000000"/>
                </a:solidFill>
                <a:latin typeface="Cambria"/>
              </a:rPr>
              <a:t>. A pontos beadási határidőket a pályázati kiírások tartalmazzák majd.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230" name="Kép helye 6" descr=""/>
          <p:cNvPicPr/>
          <p:nvPr/>
        </p:nvPicPr>
        <p:blipFill>
          <a:blip r:embed="rId1"/>
          <a:srcRect l="7125" t="0" r="7125" b="0"/>
          <a:stretch/>
        </p:blipFill>
        <p:spPr>
          <a:xfrm>
            <a:off x="10172160" y="96480"/>
            <a:ext cx="1889280" cy="6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4" descr=""/>
          <p:cNvPicPr/>
          <p:nvPr/>
        </p:nvPicPr>
        <p:blipFill>
          <a:blip r:embed="rId1"/>
          <a:stretch/>
        </p:blipFill>
        <p:spPr>
          <a:xfrm>
            <a:off x="9947520" y="54036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76" name="Szövegdoboz 5"/>
          <p:cNvSpPr/>
          <p:nvPr/>
        </p:nvSpPr>
        <p:spPr>
          <a:xfrm>
            <a:off x="1074240" y="133200"/>
            <a:ext cx="8661240" cy="772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2d050"/>
                </a:solidFill>
                <a:latin typeface="Cambria"/>
              </a:rPr>
              <a:t>Elszámolási kisokos</a:t>
            </a:r>
            <a:endParaRPr b="0" lang="hu-H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hu-HU" sz="2800" spc="-1" strike="noStrike">
                <a:solidFill>
                  <a:srgbClr val="92d050"/>
                </a:solidFill>
                <a:latin typeface="Cambria"/>
              </a:rPr>
              <a:t>Pénzügyi elszámolás</a:t>
            </a:r>
            <a:endParaRPr b="0" lang="hu-HU" sz="2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Pénzügyi elszámolás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– a bizonylatok NIR-be történő rögzítését követő véglegesítéskor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rendszer generálja a számlaösszesítőt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. Azoknak a bizonylatoknak a hitelesített másolatát szükséges benyújtani, ahol a „Benyújtandó bizonylat” oszlopban az „igen” szerepel (</a:t>
            </a:r>
            <a:r>
              <a:rPr b="0" lang="hu-HU" sz="1800" spc="-1" strike="noStrike" u="sng">
                <a:solidFill>
                  <a:srgbClr val="000000"/>
                </a:solidFill>
                <a:uFillTx/>
                <a:latin typeface="Cambria"/>
                <a:ea typeface="Cambria"/>
              </a:rPr>
              <a:t>figyelem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: NIR-ben történő rögzítés és papír alapú beküldés is szükséges!) A számlaösszesítőn történő feltüntetésen felül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NIR értesítő levelet is küld a pénzügyi elszámolás részeként benyújtandó dokumentumokról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Záradékolás: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Minden, a támogatás terhére elszámolt, eredeti számlát záradékolni kell! A záradék az eredeti számlára kerül rá kék tollal vagy bélyegzővel. Fontos: mindig a pályázati azonosítószámot tüntetjük fel a támogatás beazonosításaként! </a:t>
            </a:r>
            <a:r>
              <a:rPr b="0" lang="hu-HU" sz="1800" spc="-1" strike="noStrike" u="sng">
                <a:solidFill>
                  <a:srgbClr val="000000"/>
                </a:solidFill>
                <a:uFillTx/>
                <a:latin typeface="Cambria"/>
                <a:ea typeface="Cambria"/>
              </a:rPr>
              <a:t>Záradék minta: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„…. Ft a NEAO-KP-1-2021/…-…….. azonosítószámú támogatás terhére elszámolva”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Hitelesítés: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hitelesíteni a záradékolt eredeti dokumentumokról készített másolatokat szükséges, amelyek benyújtásra kerülnek az elszámolás részeként. </a:t>
            </a:r>
            <a:r>
              <a:rPr b="0" lang="hu-HU" sz="1800" spc="-1" strike="noStrike" u="sng">
                <a:solidFill>
                  <a:srgbClr val="000000"/>
                </a:solidFill>
                <a:uFillTx/>
                <a:latin typeface="Cambria"/>
                <a:ea typeface="Cambria"/>
              </a:rPr>
              <a:t>Hitelesítés minta: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         „A másolat az eredetivel mindenben megegyezik.</a:t>
            </a:r>
            <a:endParaRPr b="0" lang="hu-HU" sz="1800" spc="-1" strike="noStrike">
              <a:latin typeface="Arial"/>
            </a:endParaRPr>
          </a:p>
          <a:p>
            <a:pPr marL="1828800" algn="just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	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&lt;&lt;Helység&gt;&gt;,  &lt;&lt;év&gt;&gt; &lt;&lt;hónap&gt;&gt; &lt;&lt;nap&gt;&gt;</a:t>
            </a:r>
            <a:endParaRPr b="0" lang="hu-HU" sz="1800" spc="-1" strike="noStrike">
              <a:latin typeface="Arial"/>
            </a:endParaRPr>
          </a:p>
          <a:p>
            <a:pPr marL="1828800" algn="just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	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	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	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P.H.</a:t>
            </a:r>
            <a:endParaRPr b="0" lang="hu-HU" sz="1800" spc="-1" strike="noStrike">
              <a:latin typeface="Arial"/>
            </a:endParaRPr>
          </a:p>
          <a:p>
            <a:pPr marL="1828800" algn="just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	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	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&lt;&lt;cégszerű aláírás&gt;&gt;”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4" descr=""/>
          <p:cNvPicPr/>
          <p:nvPr/>
        </p:nvPicPr>
        <p:blipFill>
          <a:blip r:embed="rId1"/>
          <a:stretch/>
        </p:blipFill>
        <p:spPr>
          <a:xfrm>
            <a:off x="9947520" y="54036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78" name="Szövegdoboz 5"/>
          <p:cNvSpPr/>
          <p:nvPr/>
        </p:nvSpPr>
        <p:spPr>
          <a:xfrm>
            <a:off x="972720" y="540360"/>
            <a:ext cx="8771400" cy="65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2d050"/>
                </a:solidFill>
                <a:latin typeface="Cambria"/>
              </a:rPr>
              <a:t>Elszámolási kisokos</a:t>
            </a:r>
            <a:endParaRPr b="0" lang="hu-H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hu-HU" sz="2800" spc="-1" strike="noStrike">
                <a:solidFill>
                  <a:srgbClr val="92d050"/>
                </a:solidFill>
                <a:latin typeface="Cambria"/>
              </a:rPr>
              <a:t>Pénzügyi elszámolás</a:t>
            </a:r>
            <a:endParaRPr b="0" lang="hu-H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Benyújtandó dokumentumok köre: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számlaösszesítő egy eredeti, a kedvezményezett által cégszerűen aláírt példánya,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költségeket igazoló, záradékolt számviteli bizonylatok (számlák) hitelesített másolatai,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kifizetést igazoló bizonylatok hitelesített másolatai,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amennyiben szükséges, a vonatkozó szerződés hitelesített másolatai,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társpályázóval megvalósított támogatás esetén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a társpályázóval kötött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Együttműködési megállapodás hitelesített másolata.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Kifizetést igazoló bizonylatok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Átutalással történő teljesítés esetén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: nyitó és záró egyenleget is tartalmazó bankszámlakivonat vagy nyitó és záró egyenleget is tartalmazó internetes számlatörténet;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Készpénzes kifizetés esetén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  <a:ea typeface="Cambria"/>
              </a:rPr>
              <a:t>: kiadási pénztárbizonylat, időszaki pénztárjelentés, naplófőkönyv.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4" descr=""/>
          <p:cNvPicPr/>
          <p:nvPr/>
        </p:nvPicPr>
        <p:blipFill>
          <a:blip r:embed="rId1"/>
          <a:stretch/>
        </p:blipFill>
        <p:spPr>
          <a:xfrm>
            <a:off x="9947520" y="54036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80" name="Szövegdoboz 5"/>
          <p:cNvSpPr/>
          <p:nvPr/>
        </p:nvSpPr>
        <p:spPr>
          <a:xfrm>
            <a:off x="768600" y="540360"/>
            <a:ext cx="8771400" cy="60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2d050"/>
                </a:solidFill>
                <a:latin typeface="Cambria"/>
              </a:rPr>
              <a:t>Hasznos linkek gyűjteménye</a:t>
            </a:r>
            <a:endParaRPr b="0" lang="hu-H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hu-HU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NIR belépési pont: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hu-HU" sz="1600" spc="-1" strike="noStrike" u="sng">
                <a:solidFill>
                  <a:srgbClr val="99ca3c"/>
                </a:solidFill>
                <a:uFillTx/>
                <a:latin typeface="Cambria"/>
                <a:hlinkClick r:id="rId2"/>
              </a:rPr>
              <a:t>https://nir.bgazrt.hu/bga/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OBH civil szervezetek névjegyzéke: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hu-HU" sz="1600" spc="-1" strike="noStrike" u="sng">
                <a:solidFill>
                  <a:srgbClr val="99ca3c"/>
                </a:solidFill>
                <a:uFillTx/>
                <a:latin typeface="Cambria"/>
                <a:hlinkClick r:id="rId3"/>
              </a:rPr>
              <a:t>http://birosag.hu/allampolgaroknak/civil-szervezetek/civil-szervezetek-nevjegyzeke-kereses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hu-HU" sz="1600" spc="-1" strike="noStrike">
                <a:solidFill>
                  <a:srgbClr val="0d0d0d"/>
                </a:solidFill>
                <a:latin typeface="Cambria"/>
              </a:rPr>
              <a:t>Civil Információs Portál: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hu-HU" sz="1600" spc="-1" strike="noStrike" u="sng">
                <a:solidFill>
                  <a:srgbClr val="99ca3c"/>
                </a:solidFill>
                <a:uFillTx/>
                <a:latin typeface="Cambria"/>
                <a:hlinkClick r:id="rId4"/>
              </a:rPr>
              <a:t>https://civil.info.hu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hu-HU" sz="1600" spc="-1" strike="noStrike">
                <a:solidFill>
                  <a:srgbClr val="0d0d0d"/>
                </a:solidFill>
                <a:latin typeface="Cambria"/>
              </a:rPr>
              <a:t>CIP NEA: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hu-HU" sz="1600" spc="-1" strike="noStrike" u="sng">
                <a:solidFill>
                  <a:srgbClr val="99ca3c"/>
                </a:solidFill>
                <a:uFillTx/>
                <a:latin typeface="Cambria"/>
                <a:hlinkClick r:id="rId5"/>
              </a:rPr>
              <a:t>https://civil.info.hu/nea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hu-HU" sz="1600" spc="-1" strike="noStrike">
              <a:latin typeface="Arial"/>
            </a:endParaRPr>
          </a:p>
        </p:txBody>
      </p:sp>
      <p:pic>
        <p:nvPicPr>
          <p:cNvPr id="281" name="Kép 9" descr="Képernyőrész kivágása"/>
          <p:cNvPicPr/>
          <p:nvPr/>
        </p:nvPicPr>
        <p:blipFill>
          <a:blip r:embed="rId6"/>
          <a:stretch/>
        </p:blipFill>
        <p:spPr>
          <a:xfrm>
            <a:off x="845640" y="2808000"/>
            <a:ext cx="2807280" cy="1467000"/>
          </a:xfrm>
          <a:prstGeom prst="rect">
            <a:avLst/>
          </a:prstGeom>
          <a:ln w="0">
            <a:noFill/>
          </a:ln>
        </p:spPr>
      </p:pic>
      <p:pic>
        <p:nvPicPr>
          <p:cNvPr id="282" name="Kép 2" descr=""/>
          <p:cNvPicPr/>
          <p:nvPr/>
        </p:nvPicPr>
        <p:blipFill>
          <a:blip r:embed="rId7"/>
          <a:stretch/>
        </p:blipFill>
        <p:spPr>
          <a:xfrm>
            <a:off x="3738600" y="4473000"/>
            <a:ext cx="3279240" cy="184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4" descr=""/>
          <p:cNvPicPr/>
          <p:nvPr/>
        </p:nvPicPr>
        <p:blipFill>
          <a:blip r:embed="rId1"/>
          <a:stretch/>
        </p:blipFill>
        <p:spPr>
          <a:xfrm>
            <a:off x="10005840" y="494280"/>
            <a:ext cx="1542960" cy="567000"/>
          </a:xfrm>
          <a:prstGeom prst="rect">
            <a:avLst/>
          </a:prstGeom>
          <a:ln w="0">
            <a:noFill/>
          </a:ln>
        </p:spPr>
      </p:pic>
      <p:sp>
        <p:nvSpPr>
          <p:cNvPr id="284" name="Szövegdoboz 6"/>
          <p:cNvSpPr/>
          <p:nvPr/>
        </p:nvSpPr>
        <p:spPr>
          <a:xfrm>
            <a:off x="634680" y="3132720"/>
            <a:ext cx="9143640" cy="14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hu-HU" sz="4400" spc="-1" strike="noStrike">
                <a:solidFill>
                  <a:srgbClr val="90c226"/>
                </a:solidFill>
                <a:latin typeface="Cambria"/>
              </a:rPr>
              <a:t>Sikeres pályázást </a:t>
            </a:r>
            <a:endParaRPr b="0" lang="hu-H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hu-HU" sz="4400" spc="-1" strike="noStrike">
                <a:solidFill>
                  <a:srgbClr val="90c226"/>
                </a:solidFill>
                <a:latin typeface="Cambria"/>
              </a:rPr>
              <a:t>kívánunk!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285" name="Rectangle 1"/>
          <p:cNvSpPr/>
          <p:nvPr/>
        </p:nvSpPr>
        <p:spPr>
          <a:xfrm>
            <a:off x="2208240" y="2022480"/>
            <a:ext cx="599652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90c226"/>
                </a:solidFill>
                <a:latin typeface="Cambria"/>
              </a:rPr>
              <a:t>Köszönöm a figyelmet!</a:t>
            </a:r>
            <a:endParaRPr b="0" lang="hu-H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84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ÖSSZEVONT PÁLYÁZATI KIÍRÁS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32" name="Kép helye 6" descr=""/>
          <p:cNvPicPr/>
          <p:nvPr/>
        </p:nvPicPr>
        <p:blipFill>
          <a:blip r:embed="rId1"/>
          <a:srcRect l="7124" t="0" r="7124" b="0"/>
          <a:stretch/>
        </p:blipFill>
        <p:spPr>
          <a:xfrm>
            <a:off x="9842040" y="129960"/>
            <a:ext cx="2252880" cy="828720"/>
          </a:xfrm>
          <a:prstGeom prst="rect">
            <a:avLst/>
          </a:prstGeom>
          <a:ln w="0">
            <a:noFill/>
          </a:ln>
        </p:spPr>
      </p:pic>
      <p:sp>
        <p:nvSpPr>
          <p:cNvPr id="233" name="Téglalap 3"/>
          <p:cNvSpPr/>
          <p:nvPr/>
        </p:nvSpPr>
        <p:spPr>
          <a:xfrm>
            <a:off x="819000" y="1556640"/>
            <a:ext cx="866736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Célja, hogy a pályázó részére egyszerűbbé váljon a támogatási igény benyújtása: egy pályázati adatlap kitöltésével van lehetőség: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kizárólag működési 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vagy 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„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vegyes” (szakmai és működési költségeket is tartalmazó)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pályázat benyújtására.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Pályázat benyújtására jogosultak (hatókörtől függetlenül):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egyesület,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alapítvány,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szövetség,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Határon túli civil szervezet önállóan pályázhat, amennyiben korábban egy alkalommal NEA pályázatban társpályázó volt, a pályázati kiírás lehetővé teszi és ugyanabban az évben társpályázóként NEA támogatásra nem pályázik.</a:t>
            </a: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ÖSSZEVONT PÁLYÁZATI KIÍRÁS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5" name="Téglalap 2"/>
          <p:cNvSpPr/>
          <p:nvPr/>
        </p:nvSpPr>
        <p:spPr>
          <a:xfrm>
            <a:off x="783720" y="1483920"/>
            <a:ext cx="8523000" cy="50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Külön pályázati kiírás, amelynek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működési része egységes tartalommal és feltételekkel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, a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„vegyes” (szakmai+működési) része pedig kollégiumonként eltérő tartalommal és feltételekkel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jelenik meg.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Kategória kódok – kizárólag működési támogatás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: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NEAO-KP-1-2023/1 – Közösségi környezet kollégium; 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NEAO-KP-1-2023/3 – Mobilitás és alkalmazkodás kollégium;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NEAO-KP-1-2023/5 – Nemzeti összetartozás kollégium; 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NEAO-KP-1-2023/7 – Társadalmi felelősségvállalás kollégium; 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NEAO-KP-1-2023/9 – Új nemzedékek jövőjéért kollégium.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Kategória kódok – vegyes támogatás:</a:t>
            </a:r>
            <a:endParaRPr b="0" lang="hu-HU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NEAO-KP-1-2023/2 – Közösségi környezet kollégium; </a:t>
            </a:r>
            <a:endParaRPr b="0" lang="hu-HU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NEAO-KP-1-2023/4 – Mobilitás és alkalmazkodás kollégium;</a:t>
            </a:r>
            <a:endParaRPr b="0" lang="hu-HU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NEAO-KP-1-2023/6 – Nemzeti összetartozás kollégium; </a:t>
            </a:r>
            <a:endParaRPr b="0" lang="hu-HU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NEAO-KP-1-2023/8 – Társadalmi felelősségvállalás kollégium; </a:t>
            </a:r>
            <a:endParaRPr b="0" lang="hu-HU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buNone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NEAO-KP-1-2023/10 – Új nemzedékek jövőjéért kollégium.</a:t>
            </a:r>
            <a:endParaRPr b="0" lang="hu-HU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</p:txBody>
      </p:sp>
      <p:pic>
        <p:nvPicPr>
          <p:cNvPr id="236" name="Kép helye 6" descr=""/>
          <p:cNvPicPr/>
          <p:nvPr/>
        </p:nvPicPr>
        <p:blipFill>
          <a:blip r:embed="rId1"/>
          <a:srcRect l="7124" t="0" r="7124" b="0"/>
          <a:stretch/>
        </p:blipFill>
        <p:spPr>
          <a:xfrm>
            <a:off x="9842040" y="129960"/>
            <a:ext cx="2252880" cy="8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ÖSSZEVONT PÁLYÁZATI KIÍRÁS </a:t>
            </a:r>
            <a:br/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Vegyes támogatás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238" name="Tartalom helye 6"/>
          <p:cNvGraphicFramePr/>
          <p:nvPr/>
        </p:nvGraphicFramePr>
        <p:xfrm>
          <a:off x="677880" y="2000880"/>
          <a:ext cx="8596080" cy="4254840"/>
        </p:xfrm>
        <a:graphic>
          <a:graphicData uri="http://schemas.openxmlformats.org/drawingml/2006/table">
            <a:tbl>
              <a:tblPr/>
              <a:tblGrid>
                <a:gridCol w="1531080"/>
                <a:gridCol w="1413000"/>
                <a:gridCol w="1413000"/>
                <a:gridCol w="1413000"/>
                <a:gridCol w="1413000"/>
                <a:gridCol w="1413000"/>
              </a:tblGrid>
              <a:tr h="253440">
                <a:tc gridSpan="6">
                  <a:txBody>
                    <a:bodyPr lIns="6480" rIns="6480" tIns="648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NEAO-KP-1-2023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b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253440">
                <a:tc>
                  <a:txBody>
                    <a:bodyPr lIns="6480" rIns="6480" tIns="648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b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KK kollégium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MA kollégium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NO kollégium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TF kollégium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UN kollégium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1404360">
                <a:tc>
                  <a:txBody>
                    <a:bodyPr lIns="6480" rIns="6480" tIns="64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Beadható szakmai pályázatok száma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egyéni (1 hazai vagy 1 határon túli önállóan) 1 határon túli tásrpályázóval együttműködésben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egyéni (1 hazai vagy 1 határon túli önállóan) 1 határon túli tásrpályázóval együttműködésben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egyéni (1 hazai vagy 1 határon túli önállóan) 1 határon túli tásrpályázóval együttműködésben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egyéni (1 hazai vagy 1 határon túli önállóan) 1 határon túli tásrpályázóval együttműködésben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egyéni (1 hazai vagy 1 határon túli önállóan) 1 határon túli tásrpályázóval együttműködésben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1065960">
                <a:tc>
                  <a:txBody>
                    <a:bodyPr lIns="6480" rIns="6480" tIns="64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Társpályázóval együttműködésben megvalósítható pályázat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769680">
                <a:tc>
                  <a:txBody>
                    <a:bodyPr lIns="6480" rIns="6480" tIns="64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Határon túli civil szervezet önálló pályázata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igen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53440">
                <a:tc>
                  <a:txBody>
                    <a:bodyPr lIns="6480" rIns="6480" tIns="64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Minimum összeg 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500 000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350 000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350 000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350 000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350 000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54520">
                <a:tc>
                  <a:txBody>
                    <a:bodyPr lIns="6480" rIns="6480" tIns="64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Maximum összeg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4 500 000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4 500 000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4 500 000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4 500 000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480" rIns="6480" tIns="648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hu-H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4 500 000 Ft</a:t>
                      </a:r>
                      <a:endParaRPr b="0" lang="hu-HU" sz="1200" spc="-1" strike="noStrike">
                        <a:latin typeface="Arial"/>
                      </a:endParaRPr>
                    </a:p>
                  </a:txBody>
                  <a:tcPr anchor="t"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65640" y="432720"/>
            <a:ext cx="8596440" cy="1216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ÖSSZEVONT PÁLYÁZATI KIÍRÁS</a:t>
            </a:r>
            <a:br/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Tanácsi irányelvek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0" name="Kép helye 6" descr=""/>
          <p:cNvPicPr/>
          <p:nvPr/>
        </p:nvPicPr>
        <p:blipFill>
          <a:blip r:embed="rId1"/>
          <a:srcRect l="7124" t="0" r="7124" b="0"/>
          <a:stretch/>
        </p:blipFill>
        <p:spPr>
          <a:xfrm>
            <a:off x="9842040" y="129960"/>
            <a:ext cx="2252880" cy="828720"/>
          </a:xfrm>
          <a:prstGeom prst="rect">
            <a:avLst/>
          </a:prstGeom>
          <a:ln w="0">
            <a:noFill/>
          </a:ln>
        </p:spPr>
      </p:pic>
      <p:sp>
        <p:nvSpPr>
          <p:cNvPr id="241" name="Téglalap 4"/>
          <p:cNvSpPr/>
          <p:nvPr/>
        </p:nvSpPr>
        <p:spPr>
          <a:xfrm>
            <a:off x="750960" y="1818720"/>
            <a:ext cx="877212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egy pályázat benyújtására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van lehetőség a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NEA 2023. évi egyszerűsített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(NEAG-KP-1-2023),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normatív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(NEAN-KP-1-2023) és az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összevont működési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(NEAO-KP-1-2023/1; NEAO-KP-1-2023/3; NEAO-KP-1-2023/5; NEAO-KP-1-2023/7; NEAO-KP-1-2023/9)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pályázati kategóriákban;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két pályázat benyújtására van lehetőség a NEA 2023. évi összevont vegyes pályázati kategóriákban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(NEAO-KP-1-2023/2; NEAO-KP-1-2023/4; NEAO-KP-1-2023/6; NEAO-KP-1-2023/8; NEAO-KP-1-2023/10):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egy pályázat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nyújtható be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önállóan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,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egy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pedig együttesen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, határon túli civil szervezettel (társpályázóval) együttműködésben;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minden kollégium esetében lehetőséget kell biztosítani határon túli civil szervezet részére pályázat benyújtására társpályázóként és önállóan is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(figyelem: az önállóan pályázó határon túli civil szervezet a pályázat benyújtásának évében  társpályázóként nem pályázhat)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;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a NEA 2023. évi pályázati kiírásai esetében a támogatást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saját forrás nélkül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kell biztosítani;</a:t>
            </a:r>
            <a:endParaRPr b="0" lang="hu-H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65640" y="432720"/>
            <a:ext cx="8596440" cy="1216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ÖSSZEVONT PÁLYÁZATI KIÍRÁS</a:t>
            </a:r>
            <a:br/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Tanácsi irányelvek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3" name="Kép helye 6" descr=""/>
          <p:cNvPicPr/>
          <p:nvPr/>
        </p:nvPicPr>
        <p:blipFill>
          <a:blip r:embed="rId1"/>
          <a:srcRect l="7124" t="0" r="7124" b="0"/>
          <a:stretch/>
        </p:blipFill>
        <p:spPr>
          <a:xfrm>
            <a:off x="9842040" y="129960"/>
            <a:ext cx="2252880" cy="828720"/>
          </a:xfrm>
          <a:prstGeom prst="rect">
            <a:avLst/>
          </a:prstGeom>
          <a:ln w="0">
            <a:noFill/>
          </a:ln>
        </p:spPr>
      </p:pic>
      <p:sp>
        <p:nvSpPr>
          <p:cNvPr id="244" name="Téglalap 4"/>
          <p:cNvSpPr/>
          <p:nvPr/>
        </p:nvSpPr>
        <p:spPr>
          <a:xfrm>
            <a:off x="694080" y="1606680"/>
            <a:ext cx="8772120" cy="429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Az el nem számolható költségek köre a tavalyihoz képest változatlan:</a:t>
            </a:r>
            <a:endParaRPr b="0" lang="hu-HU" sz="1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"/>
            </a:pP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gépjármű</a:t>
            </a: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* beszerzése nem finanszírozható;</a:t>
            </a:r>
            <a:endParaRPr b="0" lang="hu-HU" sz="16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"/>
            </a:pP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a felújítási költségeknél </a:t>
            </a: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a gépjármű használhatóságának jellegváltása elszámolható</a:t>
            </a: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: lehetőség van a pályázat terhére a meglévő gépjármű átalakítására, hogy a civil szervezet feladatának ellátására alkalmassá váljon;</a:t>
            </a:r>
            <a:endParaRPr b="0" lang="hu-HU" sz="16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"/>
            </a:pP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ingatlan beszerzése/létesítése továbbra sem finanszírozható;</a:t>
            </a:r>
            <a:endParaRPr b="0" lang="hu-HU" sz="1600" spc="-1" strike="noStrike"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Kivéve: </a:t>
            </a: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az </a:t>
            </a: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önkormányzati tulajdonú</a:t>
            </a: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, vagy </a:t>
            </a: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önkormányzat által alapított 100%-os önkormányzati tulajdonú nonprofit gazdasági társaság tulajdonában/kezelésében lévő</a:t>
            </a: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, vagy </a:t>
            </a: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egyházi tulajdonú ingatlan felújítása</a:t>
            </a: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, melynek </a:t>
            </a: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feltétele a civil szervezet és a helyi önkormányzat, gazdasági társaság vagy egyházi jogi személy között legalább a fenntartási időszakra szóló </a:t>
            </a: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(5 éves), </a:t>
            </a:r>
            <a:r>
              <a:rPr b="1" lang="hu-HU" sz="1600" spc="-1" strike="noStrike">
                <a:solidFill>
                  <a:srgbClr val="000000"/>
                </a:solidFill>
                <a:latin typeface="Cambria"/>
              </a:rPr>
              <a:t>ingyenes használatról szóló előzetes megállapodás megléte</a:t>
            </a: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)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b="0" lang="hu-HU" sz="1600" spc="-1" strike="noStrike"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1001"/>
              </a:spcBef>
              <a:buNone/>
            </a:pPr>
            <a:r>
              <a:rPr b="0" lang="hu-HU" sz="1600" spc="-1" strike="noStrike">
                <a:solidFill>
                  <a:srgbClr val="000000"/>
                </a:solidFill>
                <a:latin typeface="Cambria"/>
              </a:rPr>
              <a:t>*kivéve a fogyatékkal élők kerekes–székei, mopedjei</a:t>
            </a:r>
            <a:endParaRPr b="0" lang="hu-H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65640" y="432720"/>
            <a:ext cx="8596440" cy="1216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ÖSSZEVONT PÁLYÁZATI KIÍRÁS</a:t>
            </a:r>
            <a:br/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Működési támogatás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6" name="Kép helye 6" descr=""/>
          <p:cNvPicPr/>
          <p:nvPr/>
        </p:nvPicPr>
        <p:blipFill>
          <a:blip r:embed="rId1"/>
          <a:srcRect l="7124" t="0" r="7124" b="0"/>
          <a:stretch/>
        </p:blipFill>
        <p:spPr>
          <a:xfrm>
            <a:off x="9842040" y="129960"/>
            <a:ext cx="2252880" cy="828720"/>
          </a:xfrm>
          <a:prstGeom prst="rect">
            <a:avLst/>
          </a:prstGeom>
          <a:ln w="0">
            <a:noFill/>
          </a:ln>
        </p:spPr>
      </p:pic>
      <p:sp>
        <p:nvSpPr>
          <p:cNvPr id="247" name="Téglalap 4"/>
          <p:cNvSpPr/>
          <p:nvPr/>
        </p:nvSpPr>
        <p:spPr>
          <a:xfrm>
            <a:off x="1069560" y="1998360"/>
            <a:ext cx="807408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egységes szerkezetben és feltételekkel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jelenik meg mind az öt kollégium esetében;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egy pályázó szervezet egy pályázatot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nyújthat be;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támogatási összeg: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min. 200.000,- Ft, max. 3.000.000,- Ft;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saját forrás nem kerül előírásra;</a:t>
            </a:r>
            <a:endParaRPr b="0" lang="hu-HU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támogatás formája: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visszatérítendő vagy vissza nem térítendő támogatás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;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100 %-os támogatási előleg formájában vagy a beszámoló elfogadását követően folyósított támogatás</a:t>
            </a: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90c226"/>
                </a:solidFill>
                <a:latin typeface="Cambria"/>
              </a:rPr>
              <a:t>NEA egyszerűsített támogatás</a:t>
            </a:r>
            <a:endParaRPr b="0" lang="hu-H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77160" y="1469520"/>
            <a:ext cx="8596440" cy="501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Célja helyi szinten működő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(helyi vagy területi hatókörű)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kis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civil szervezetek támogatása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, akik így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jogosultsági alapon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, egyszerűbb pályázati adatlap kitöltésével juthatnak majd egyszeri, kisösszegű támogatáshoz.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u-HU" sz="1800" spc="-1" strike="noStrike" u="sng">
                <a:solidFill>
                  <a:srgbClr val="000000"/>
                </a:solidFill>
                <a:uFillTx/>
                <a:latin typeface="Cambria"/>
              </a:rPr>
              <a:t>Feltételek: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285840" indent="-28584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helyi vagy területi hatókörű egyesület, alapítvány, szövetség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285840" indent="-28584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a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benyújtást megelőző két lezárt üzleti évben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 letétbe helyezett és teljes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számviteli beszámoló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val rendelkezik;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285840" indent="-28584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a pályázat megjelenését megelőző két lezárt üzleti évben a beszámolóval igazolható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éves összes bevétele egyik évben sem éri el a 7 M Ft-ot 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(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nem számít bele a Magyar Falu Program jogcímcsoport terhére nyújtott támogatások összege)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  <a:p>
            <a:pPr marL="285840" indent="-28584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a </a:t>
            </a:r>
            <a:r>
              <a:rPr b="1" lang="hu-HU" sz="1800" spc="-1" strike="noStrike">
                <a:solidFill>
                  <a:srgbClr val="000000"/>
                </a:solidFill>
                <a:latin typeface="Cambria"/>
              </a:rPr>
              <a:t>2023. évi NEA forrás terhére összevont pályázatot nem nyújtott be</a:t>
            </a:r>
            <a:r>
              <a:rPr b="0" lang="hu-HU" sz="1800" spc="-1" strike="noStrike">
                <a:solidFill>
                  <a:srgbClr val="000000"/>
                </a:solidFill>
                <a:latin typeface="Cambria"/>
              </a:rPr>
              <a:t>;</a:t>
            </a:r>
            <a:endParaRPr b="0" lang="hu-H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50" name="Picture 4" descr=""/>
          <p:cNvPicPr/>
          <p:nvPr/>
        </p:nvPicPr>
        <p:blipFill>
          <a:blip r:embed="rId1"/>
          <a:stretch/>
        </p:blipFill>
        <p:spPr>
          <a:xfrm>
            <a:off x="10151280" y="609480"/>
            <a:ext cx="1542960" cy="56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10931</TotalTime>
  <Application>LibreOffice/7.2.5.2$Windows_X86_64 LibreOffice_project/499f9727c189e6ef3471021d6132d4c694f357e5</Application>
  <AppVersion>15.0000</AppVersion>
  <Words>2159</Words>
  <Paragraphs>248</Paragraphs>
  <Company>Oriana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2019-02-11T16:22:04Z</dcterms:created>
  <dc:creator>Elemér Furka</dc:creator>
  <dc:description/>
  <dc:language>hu-HU</dc:language>
  <cp:lastModifiedBy>Lakatosné Kiss Edit</cp:lastModifiedBy>
  <cp:lastPrinted>2022-09-09T12:10:14Z</cp:lastPrinted>
  <dcterms:modified xsi:type="dcterms:W3CDTF">2022-09-09T12:14:45Z</dcterms:modified>
  <cp:revision>211</cp:revision>
  <dc:subject/>
  <dc:title>Tájékoztató az EPER pályázati folyamatáról  2019.02.12-13.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Szélesvásznú</vt:lpwstr>
  </property>
  <property fmtid="{D5CDD505-2E9C-101B-9397-08002B2CF9AE}" pid="4" name="Slides">
    <vt:i4>23</vt:i4>
  </property>
</Properties>
</file>