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3"/>
  </p:notesMasterIdLst>
  <p:sldIdLst>
    <p:sldId id="271" r:id="rId3"/>
    <p:sldId id="368" r:id="rId4"/>
    <p:sldId id="369" r:id="rId5"/>
    <p:sldId id="370" r:id="rId6"/>
    <p:sldId id="300" r:id="rId7"/>
    <p:sldId id="367" r:id="rId8"/>
    <p:sldId id="315" r:id="rId9"/>
    <p:sldId id="301" r:id="rId10"/>
    <p:sldId id="316" r:id="rId11"/>
    <p:sldId id="305" r:id="rId12"/>
    <p:sldId id="302" r:id="rId13"/>
    <p:sldId id="376" r:id="rId14"/>
    <p:sldId id="303" r:id="rId15"/>
    <p:sldId id="375" r:id="rId16"/>
    <p:sldId id="307" r:id="rId17"/>
    <p:sldId id="377" r:id="rId18"/>
    <p:sldId id="309" r:id="rId19"/>
    <p:sldId id="333" r:id="rId20"/>
    <p:sldId id="345" r:id="rId21"/>
    <p:sldId id="346" r:id="rId22"/>
    <p:sldId id="347" r:id="rId23"/>
    <p:sldId id="372" r:id="rId24"/>
    <p:sldId id="373" r:id="rId25"/>
    <p:sldId id="326" r:id="rId26"/>
    <p:sldId id="340" r:id="rId27"/>
    <p:sldId id="342" r:id="rId28"/>
    <p:sldId id="374" r:id="rId29"/>
    <p:sldId id="362" r:id="rId30"/>
    <p:sldId id="349" r:id="rId31"/>
    <p:sldId id="260" r:id="rId32"/>
  </p:sldIdLst>
  <p:sldSz cx="9144000" cy="6858000" type="screen4x3"/>
  <p:notesSz cx="6808788" cy="99409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C3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8229" autoAdjust="0"/>
  </p:normalViewPr>
  <p:slideViewPr>
    <p:cSldViewPr>
      <p:cViewPr varScale="1">
        <p:scale>
          <a:sx n="59" d="100"/>
          <a:sy n="59" d="100"/>
        </p:scale>
        <p:origin x="76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EF6CE7F7-8E24-47D7-8FE8-ACB9E99A2F6B}" type="datetimeFigureOut">
              <a:rPr lang="hu-HU" smtClean="0"/>
              <a:t>2023. 09. 13.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083117BD-BCD4-4E04-A687-507D895FCF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9449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772">
              <a:defRPr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117BD-BCD4-4E04-A687-507D895FCF5E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0176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Rugalmas felhasználás,</a:t>
            </a:r>
            <a:r>
              <a:rPr lang="hu-HU" baseline="0" dirty="0"/>
              <a:t> a kis szervezetek igényeihez igazított módon.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117BD-BCD4-4E04-A687-507D895FCF5E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9906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117BD-BCD4-4E04-A687-507D895FCF5E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1033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117BD-BCD4-4E04-A687-507D895FCF5E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8662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117BD-BCD4-4E04-A687-507D895FCF5E}" type="slidenum">
              <a:rPr lang="hu-HU" smtClean="0"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816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84-94C1-43F9-BE9E-A783F3BCAFA2}" type="datetime1">
              <a:rPr lang="hu-HU" smtClean="0"/>
              <a:t>2023. 09. 13.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9740-C320-4922-B0A2-FF219D412E37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22DAB-603E-4481-8E84-93DCC0DA0C32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84-94C1-43F9-BE9E-A783F3BCAFA2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4673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1F0D-6FED-405C-AB8B-EB549E4DD233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1390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AC1D-3B60-4609-965F-6A170CF124F8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4410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5DA5-8F7D-4ACB-8B09-F31D1CFA2CA3}" type="datetime1">
              <a:rPr lang="hu-HU" smtClean="0"/>
              <a:t>2023. 09. 13.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1103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9635-1CEC-4363-837E-8D22527686DA}" type="datetime1">
              <a:rPr lang="hu-HU" smtClean="0"/>
              <a:t>2023. 09. 13.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3292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7E59F-2390-4BDD-9930-0A9CB82FA8BD}" type="datetime1">
              <a:rPr lang="hu-HU" smtClean="0"/>
              <a:t>2023. 09. 13.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8749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7926-605C-476A-B6E8-FBB6AE903B67}" type="datetime1">
              <a:rPr lang="hu-HU" smtClean="0"/>
              <a:t>2023. 09. 13.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0310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8AF00-ADC1-4914-AD24-72CF12882D8B}" type="datetime1">
              <a:rPr lang="hu-HU" smtClean="0"/>
              <a:t>2023. 09. 13.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547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1F0D-6FED-405C-AB8B-EB549E4DD233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D383-6F1D-47AF-8B92-46DD060C3647}" type="datetime1">
              <a:rPr lang="hu-HU" smtClean="0"/>
              <a:t>2023. 09. 13.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8937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9740-C320-4922-B0A2-FF219D412E37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9688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22DAB-603E-4481-8E84-93DCC0DA0C32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586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AC1D-3B60-4609-965F-6A170CF124F8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5DA5-8F7D-4ACB-8B09-F31D1CFA2CA3}" type="datetime1">
              <a:rPr lang="hu-HU" smtClean="0"/>
              <a:t>2023. 09. 13.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9635-1CEC-4363-837E-8D22527686DA}" type="datetime1">
              <a:rPr lang="hu-HU" smtClean="0"/>
              <a:t>2023. 09. 13.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7E59F-2390-4BDD-9930-0A9CB82FA8BD}" type="datetime1">
              <a:rPr lang="hu-HU" smtClean="0"/>
              <a:t>2023. 09. 13.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7926-605C-476A-B6E8-FBB6AE903B67}" type="datetime1">
              <a:rPr lang="hu-HU" smtClean="0"/>
              <a:t>2023. 09. 13.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8AF00-ADC1-4914-AD24-72CF12882D8B}" type="datetime1">
              <a:rPr lang="hu-HU" smtClean="0"/>
              <a:t>2023. 09. 13.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D383-6F1D-47AF-8B92-46DD060C3647}" type="datetime1">
              <a:rPr lang="hu-HU" smtClean="0"/>
              <a:t>2023. 09. 13.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F5F8BA-53AF-4465-ADB3-8363BCB04485}" type="datetime1">
              <a:rPr lang="hu-HU" smtClean="0"/>
              <a:t>2023. 09. 13.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5F8BA-53AF-4465-ADB3-8363BCB04485}" type="datetime1">
              <a:rPr lang="hu-HU" smtClean="0"/>
              <a:t>2023. 09. 13.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67B89-F8EF-441F-AF7C-EAEA0879900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797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772400" cy="3240360"/>
          </a:xfrm>
        </p:spPr>
        <p:txBody>
          <a:bodyPr>
            <a:noAutofit/>
          </a:bodyPr>
          <a:lstStyle/>
          <a:p>
            <a:r>
              <a:rPr lang="hu-HU" sz="3200" b="1" dirty="0"/>
              <a:t>Tájékoztató a NEA 2023. évi pályázatainak tapasztalatairól, egyéb fontos információk</a:t>
            </a:r>
            <a:br>
              <a:rPr lang="hu-HU" sz="3200" b="1" dirty="0"/>
            </a:br>
            <a:r>
              <a:rPr lang="hu-HU" sz="2400" dirty="0"/>
              <a:t>Salgótarján, 2023.09.13.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582061" y="5614392"/>
            <a:ext cx="4352528" cy="910952"/>
          </a:xfrm>
        </p:spPr>
        <p:txBody>
          <a:bodyPr>
            <a:normAutofit fontScale="62500" lnSpcReduction="20000"/>
          </a:bodyPr>
          <a:lstStyle/>
          <a:p>
            <a:r>
              <a:rPr lang="hu-HU" sz="2800" dirty="0">
                <a:solidFill>
                  <a:schemeClr val="tx1"/>
                </a:solidFill>
              </a:rPr>
              <a:t>dr. Kecskés Péter</a:t>
            </a:r>
          </a:p>
          <a:p>
            <a:r>
              <a:rPr lang="hu-HU" sz="2800" dirty="0">
                <a:solidFill>
                  <a:schemeClr val="tx1"/>
                </a:solidFill>
              </a:rPr>
              <a:t>főosztályvezető</a:t>
            </a:r>
          </a:p>
          <a:p>
            <a:r>
              <a:rPr lang="hu-HU" sz="2800" b="1" dirty="0">
                <a:solidFill>
                  <a:schemeClr val="tx1"/>
                </a:solidFill>
              </a:rPr>
              <a:t>Miniszterelnökség</a:t>
            </a:r>
          </a:p>
          <a:p>
            <a:endParaRPr lang="hu-H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03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solidFill>
                  <a:schemeClr val="tx1"/>
                </a:solidFill>
              </a:rPr>
              <a:t>Az egyszerűsített támogatás felhasználása</a:t>
            </a:r>
            <a:endParaRPr lang="hu-HU" sz="32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civil szervezet kizárólag az </a:t>
            </a:r>
            <a:r>
              <a:rPr lang="hu-HU" u="sng" dirty="0"/>
              <a:t>alapcél szerinti tevékenységéhez kapcsolódó költségeinek fedezésére</a:t>
            </a:r>
            <a:r>
              <a:rPr lang="hu-HU" dirty="0"/>
              <a:t> fordíthatja.</a:t>
            </a:r>
          </a:p>
          <a:p>
            <a:r>
              <a:rPr lang="hu-HU" dirty="0"/>
              <a:t>Tehát ez lehet a civil szervezet működési (bérleti díj, rezsi…) és szakmai (program, rendezvény…) költsége is.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1250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200" b="1" dirty="0">
                <a:solidFill>
                  <a:schemeClr val="tx1"/>
                </a:solidFill>
              </a:rPr>
              <a:t>Az egyszerűsített támogatás országos </a:t>
            </a:r>
            <a:br>
              <a:rPr lang="hu-HU" sz="3200" b="1" dirty="0">
                <a:solidFill>
                  <a:schemeClr val="tx1"/>
                </a:solidFill>
              </a:rPr>
            </a:br>
            <a:r>
              <a:rPr lang="hu-HU" sz="3200" b="1" dirty="0">
                <a:solidFill>
                  <a:schemeClr val="tx1"/>
                </a:solidFill>
              </a:rPr>
              <a:t>tapasztalatai </a:t>
            </a:r>
            <a:br>
              <a:rPr lang="hu-HU" sz="3200" b="1" dirty="0">
                <a:solidFill>
                  <a:schemeClr val="tx1"/>
                </a:solidFill>
              </a:rPr>
            </a:br>
            <a:r>
              <a:rPr lang="hu-HU" sz="3200" dirty="0">
                <a:solidFill>
                  <a:schemeClr val="tx1"/>
                </a:solidFill>
              </a:rPr>
              <a:t>NEA 2019 – </a:t>
            </a:r>
            <a:r>
              <a:rPr lang="hu-HU" sz="3200" b="1" dirty="0">
                <a:solidFill>
                  <a:schemeClr val="tx1"/>
                </a:solidFill>
              </a:rPr>
              <a:t>NEA 2023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u-HU" sz="3300" b="1" u="sng" dirty="0">
                <a:latin typeface="+mj-lt"/>
              </a:rPr>
              <a:t>2019</a:t>
            </a:r>
          </a:p>
          <a:p>
            <a:r>
              <a:rPr lang="hu-HU" sz="3300" b="1" dirty="0">
                <a:latin typeface="+mj-lt"/>
              </a:rPr>
              <a:t>Beérkezett pályázatok száma: 2491db</a:t>
            </a:r>
          </a:p>
          <a:p>
            <a:r>
              <a:rPr lang="hu-HU" sz="3300" b="1" dirty="0">
                <a:latin typeface="+mj-lt"/>
              </a:rPr>
              <a:t>Nyertes pályázatok száma: 2237 db Nyertes pályázatok összege: 445.174.815 Ft</a:t>
            </a:r>
          </a:p>
          <a:p>
            <a:pPr marL="0" indent="0">
              <a:buNone/>
            </a:pPr>
            <a:r>
              <a:rPr lang="hu-HU" sz="3300" u="sng" dirty="0">
                <a:latin typeface="+mj-lt"/>
              </a:rPr>
              <a:t>2020</a:t>
            </a:r>
          </a:p>
          <a:p>
            <a:r>
              <a:rPr lang="hu-HU" sz="3300" dirty="0">
                <a:latin typeface="+mj-lt"/>
              </a:rPr>
              <a:t>Beérkezett: 3012 db</a:t>
            </a:r>
          </a:p>
          <a:p>
            <a:r>
              <a:rPr lang="hu-HU" sz="3300" dirty="0">
                <a:latin typeface="+mj-lt"/>
              </a:rPr>
              <a:t>Nyertes pályázatok száma: 2.799 db Nyertes pályázatok összege: 558.200.548 Ft </a:t>
            </a:r>
          </a:p>
          <a:p>
            <a:pPr marL="0" indent="0">
              <a:buNone/>
            </a:pPr>
            <a:r>
              <a:rPr lang="hu-HU" sz="3300" u="sng" dirty="0">
                <a:latin typeface="+mj-lt"/>
              </a:rPr>
              <a:t>2021</a:t>
            </a:r>
          </a:p>
          <a:p>
            <a:r>
              <a:rPr lang="hu-HU" sz="3300" dirty="0">
                <a:latin typeface="+mj-lt"/>
              </a:rPr>
              <a:t>Beérkezett: 4020 db</a:t>
            </a:r>
          </a:p>
          <a:p>
            <a:r>
              <a:rPr lang="hu-HU" sz="3300" dirty="0">
                <a:latin typeface="+mj-lt"/>
              </a:rPr>
              <a:t>Nyertes pályázatok száma: 3.603 db Nyertes pályázatok összege: 1.069.861.000 Ft</a:t>
            </a:r>
          </a:p>
          <a:p>
            <a:pPr marL="0" indent="0">
              <a:buNone/>
            </a:pPr>
            <a:endParaRPr lang="hu-HU" sz="2900" b="1" dirty="0">
              <a:latin typeface="+mj-lt"/>
            </a:endParaRP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u-HU" sz="3600" u="sng" dirty="0">
                <a:latin typeface="+mj-lt"/>
              </a:rPr>
              <a:t>2022</a:t>
            </a:r>
          </a:p>
          <a:p>
            <a:r>
              <a:rPr lang="hu-HU" sz="3600" dirty="0">
                <a:latin typeface="+mj-lt"/>
              </a:rPr>
              <a:t>Beérkezett: 4425 db</a:t>
            </a:r>
          </a:p>
          <a:p>
            <a:r>
              <a:rPr lang="hu-HU" sz="3600" dirty="0">
                <a:latin typeface="+mj-lt"/>
              </a:rPr>
              <a:t>Nyertes pályázatok száma: 3.903 db </a:t>
            </a:r>
          </a:p>
          <a:p>
            <a:r>
              <a:rPr lang="hu-HU" sz="3600" dirty="0">
                <a:latin typeface="+mj-lt"/>
              </a:rPr>
              <a:t>Nyertes pályázatok összege: 1.347.604.000 Ft </a:t>
            </a:r>
          </a:p>
          <a:p>
            <a:pPr marL="0" indent="0">
              <a:buNone/>
            </a:pPr>
            <a:r>
              <a:rPr lang="hu-HU" sz="3600" b="1" u="sng" dirty="0">
                <a:latin typeface="+mj-lt"/>
              </a:rPr>
              <a:t>2023</a:t>
            </a:r>
          </a:p>
          <a:p>
            <a:r>
              <a:rPr lang="hu-HU" sz="3600" b="1" dirty="0">
                <a:latin typeface="+mj-lt"/>
              </a:rPr>
              <a:t>Beérkezett: 4939 db (+98% a 2019. évhez képest)</a:t>
            </a:r>
          </a:p>
          <a:p>
            <a:r>
              <a:rPr lang="hu-HU" sz="3600" b="1" dirty="0">
                <a:latin typeface="+mj-lt"/>
              </a:rPr>
              <a:t>Nyertes pályázatok száma: 4.249 db (86% nyert) (+90% nyert a 2019. évhez képest)</a:t>
            </a:r>
          </a:p>
          <a:p>
            <a:r>
              <a:rPr lang="hu-HU" sz="3600" b="1" dirty="0">
                <a:latin typeface="+mj-lt"/>
              </a:rPr>
              <a:t>Nyertes pályázatok összege: 1.475.294.617 Ft (Ez 3,3X a 2019. évinak)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7938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b="1" dirty="0">
                <a:solidFill>
                  <a:schemeClr val="tx1"/>
                </a:solidFill>
              </a:rPr>
              <a:t>Az érvénytelenség leggyakoribb esetei (NEAG)</a:t>
            </a: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933141"/>
              </p:ext>
            </p:extLst>
          </p:nvPr>
        </p:nvGraphicFramePr>
        <p:xfrm>
          <a:off x="457200" y="1935163"/>
          <a:ext cx="8229600" cy="1546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34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144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7 millió forint összegű éves összes bevétel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2" marR="11222" marT="550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u="none" strike="noStrike">
                          <a:effectLst/>
                        </a:rPr>
                        <a:t>224</a:t>
                      </a:r>
                      <a:endParaRPr lang="hu-HU" sz="2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2" marR="11222" marT="5507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144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>
                          <a:effectLst/>
                        </a:rPr>
                        <a:t>Adatok egyezősége</a:t>
                      </a:r>
                      <a:endParaRPr lang="hu-HU" sz="2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2" marR="11222" marT="550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u="none" strike="noStrike">
                          <a:effectLst/>
                        </a:rPr>
                        <a:t>285</a:t>
                      </a:r>
                      <a:endParaRPr lang="hu-HU" sz="2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2" marR="11222" marT="5507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144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>
                          <a:effectLst/>
                        </a:rPr>
                        <a:t>Nyilatkozatok és mellékletek</a:t>
                      </a:r>
                      <a:endParaRPr lang="hu-HU" sz="2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2" marR="11222" marT="550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u="none" strike="noStrike">
                          <a:effectLst/>
                        </a:rPr>
                        <a:t>71</a:t>
                      </a:r>
                      <a:endParaRPr lang="hu-HU" sz="2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2" marR="11222" marT="5507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144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Számviteli beszámoló, Letétbehelyezés igazolása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2" marR="11222" marT="550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u="none" strike="noStrike" dirty="0">
                          <a:effectLst/>
                        </a:rPr>
                        <a:t>68</a:t>
                      </a:r>
                      <a:endParaRPr lang="hu-HU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2" marR="11222" marT="5507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1873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solidFill>
                  <a:schemeClr val="tx1"/>
                </a:solidFill>
              </a:rPr>
              <a:t>Egyszerűsített támogatás Nógrád vármegyében </a:t>
            </a:r>
            <a:r>
              <a:rPr lang="hu-HU" sz="3100" dirty="0">
                <a:solidFill>
                  <a:schemeClr val="tx1"/>
                </a:solidFill>
              </a:rPr>
              <a:t>NEA 2019 </a:t>
            </a:r>
            <a:r>
              <a:rPr lang="hu-HU" sz="3100" b="1" dirty="0">
                <a:solidFill>
                  <a:schemeClr val="tx1"/>
                </a:solidFill>
              </a:rPr>
              <a:t>- NEA 2023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hu-HU" sz="7200" u="sng" dirty="0"/>
              <a:t>2019</a:t>
            </a:r>
          </a:p>
          <a:p>
            <a:r>
              <a:rPr lang="hu-HU" sz="7200" dirty="0"/>
              <a:t>Beérkezett pályázatok száma: 89 db </a:t>
            </a:r>
          </a:p>
          <a:p>
            <a:r>
              <a:rPr lang="hu-HU" sz="7200" dirty="0"/>
              <a:t>Nyertes pályázatok száma: 74 db </a:t>
            </a:r>
          </a:p>
          <a:p>
            <a:r>
              <a:rPr lang="hu-HU" sz="7200" dirty="0"/>
              <a:t>Nyertes pályázatok összege: 14.779.965 Ft </a:t>
            </a:r>
          </a:p>
          <a:p>
            <a:pPr marL="0" indent="0">
              <a:buNone/>
            </a:pPr>
            <a:r>
              <a:rPr lang="hu-HU" sz="7200" u="sng" dirty="0"/>
              <a:t>2020</a:t>
            </a:r>
          </a:p>
          <a:p>
            <a:r>
              <a:rPr lang="hu-HU" sz="7200" dirty="0"/>
              <a:t>Beérkezett pályázatok száma: 103 db </a:t>
            </a:r>
          </a:p>
          <a:p>
            <a:r>
              <a:rPr lang="hu-HU" sz="7200" dirty="0"/>
              <a:t>Nyertes pályázatok száma: 96 db </a:t>
            </a:r>
          </a:p>
          <a:p>
            <a:r>
              <a:rPr lang="hu-HU" sz="7200" dirty="0"/>
              <a:t>Nyertes pályázatok összege: 19.155.699 Ft</a:t>
            </a:r>
          </a:p>
          <a:p>
            <a:pPr marL="0" indent="0">
              <a:buNone/>
            </a:pPr>
            <a:r>
              <a:rPr lang="hu-HU" sz="7200" u="sng" dirty="0"/>
              <a:t>2021</a:t>
            </a:r>
          </a:p>
          <a:p>
            <a:r>
              <a:rPr lang="hu-HU" sz="7200" dirty="0"/>
              <a:t>Beérkezett pályázatok száma: 140 db </a:t>
            </a:r>
          </a:p>
          <a:p>
            <a:r>
              <a:rPr lang="hu-HU" sz="7200" dirty="0"/>
              <a:t>Nyertes pályázatok száma: 119 db </a:t>
            </a:r>
          </a:p>
          <a:p>
            <a:r>
              <a:rPr lang="hu-HU" sz="7200" dirty="0"/>
              <a:t>Nyertes pályázatok összege: 35.203.552 Ft</a:t>
            </a:r>
          </a:p>
          <a:p>
            <a:pPr marL="0" indent="0">
              <a:buNone/>
            </a:pPr>
            <a:endParaRPr lang="hu-HU" sz="7200" b="1" u="sng" dirty="0"/>
          </a:p>
          <a:p>
            <a:pPr marL="0" indent="0">
              <a:buNone/>
            </a:pPr>
            <a:endParaRPr lang="hu-HU" sz="7200" b="1" u="sng" dirty="0"/>
          </a:p>
          <a:p>
            <a:endParaRPr lang="hu-HU" sz="7200" dirty="0">
              <a:latin typeface="+mj-lt"/>
            </a:endParaRPr>
          </a:p>
          <a:p>
            <a:pPr marL="0" indent="0">
              <a:buNone/>
            </a:pPr>
            <a:endParaRPr lang="hu-HU" sz="6200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251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800" u="sng" dirty="0"/>
              <a:t>NEA 2022</a:t>
            </a:r>
          </a:p>
          <a:p>
            <a:r>
              <a:rPr lang="hu-HU" sz="1800" dirty="0"/>
              <a:t>Beérkezett pályázatok száma: 176 db </a:t>
            </a:r>
          </a:p>
          <a:p>
            <a:r>
              <a:rPr lang="hu-HU" sz="1800" dirty="0"/>
              <a:t>Nyertes pályázatok száma: 153 db Nyertes pályázatok összege:  52.828.303 Ft </a:t>
            </a:r>
          </a:p>
          <a:p>
            <a:pPr marL="0" indent="0">
              <a:buNone/>
            </a:pPr>
            <a:r>
              <a:rPr lang="hu-HU" sz="1800" b="1" u="sng" dirty="0"/>
              <a:t>NEA 2023</a:t>
            </a:r>
          </a:p>
          <a:p>
            <a:r>
              <a:rPr lang="hu-HU" sz="1800" b="1" dirty="0"/>
              <a:t>Beérkezett pályázatok száma: 189 db </a:t>
            </a:r>
          </a:p>
          <a:p>
            <a:r>
              <a:rPr lang="hu-HU" sz="1800" b="1" dirty="0"/>
              <a:t>Nyertes pályázatok száma: 159 db (84,1%)</a:t>
            </a:r>
          </a:p>
          <a:p>
            <a:r>
              <a:rPr lang="hu-HU" sz="1800" b="1" dirty="0"/>
              <a:t>Nyertes pályázatok összege: 55.160.218 Ft </a:t>
            </a:r>
          </a:p>
          <a:p>
            <a:endParaRPr lang="hu-HU" sz="1800" b="1" dirty="0"/>
          </a:p>
          <a:p>
            <a:pPr marL="0" indent="0">
              <a:buNone/>
            </a:pPr>
            <a:r>
              <a:rPr lang="hu-HU" sz="1800" b="1" dirty="0"/>
              <a:t>Az elmúlt három év alatt több, mint háromszorosára nőtt a nyertes pályázatok forint összege Nógrád megyében.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5519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Összevont támogatás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2400" dirty="0"/>
              <a:t>NEA 2019-től már nincs külön szakmai és külön működési pályázat, hanem egyben volt benyújtható.</a:t>
            </a:r>
          </a:p>
          <a:p>
            <a:pPr algn="just"/>
            <a:r>
              <a:rPr lang="hu-HU" sz="2400" b="1" u="sng" dirty="0"/>
              <a:t>Előnyök:</a:t>
            </a:r>
            <a:r>
              <a:rPr lang="hu-HU" sz="2400" dirty="0"/>
              <a:t> 1 db kiírás, 1 db útmutató, 1db pályázat benyújtása…Határidőt egyszer…(De, ha a kollégium lehetővé tette, akkor továbbra is +1 db a társpályázóval…)</a:t>
            </a:r>
          </a:p>
          <a:p>
            <a:pPr marL="0" indent="0" algn="just">
              <a:buNone/>
            </a:pPr>
            <a:r>
              <a:rPr lang="hu-HU" sz="2400" b="1" u="sng" dirty="0"/>
              <a:t>Alkategóriák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b="1" dirty="0"/>
              <a:t>Tisztán működési: </a:t>
            </a:r>
            <a:r>
              <a:rPr lang="hu-HU" sz="2000" dirty="0"/>
              <a:t>Csak működési típusú kiadások. (2015 db beérkezett) 87,6% nyert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b="1" dirty="0"/>
              <a:t>Vegyes</a:t>
            </a:r>
            <a:r>
              <a:rPr lang="hu-HU" sz="2000" dirty="0"/>
              <a:t>: Szakmai programok és működési kiadások (6664 beérkezett) 86,6% nyert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2619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b="1" dirty="0">
                <a:solidFill>
                  <a:schemeClr val="tx1"/>
                </a:solidFill>
              </a:rPr>
              <a:t>Az összevont támogatás országos adatai </a:t>
            </a:r>
            <a:br>
              <a:rPr lang="hu-HU" sz="3600" b="1" dirty="0">
                <a:solidFill>
                  <a:schemeClr val="tx1"/>
                </a:solidFill>
              </a:rPr>
            </a:br>
            <a:r>
              <a:rPr lang="hu-HU" sz="3600" dirty="0">
                <a:solidFill>
                  <a:schemeClr val="tx1"/>
                </a:solidFill>
              </a:rPr>
              <a:t>NEA 2019 </a:t>
            </a:r>
            <a:r>
              <a:rPr lang="hu-HU" sz="3600" b="1" dirty="0">
                <a:solidFill>
                  <a:schemeClr val="tx1"/>
                </a:solidFill>
              </a:rPr>
              <a:t>– NEA 2023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042792" cy="46772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800" u="sng" dirty="0">
                <a:latin typeface="+mj-lt"/>
              </a:rPr>
              <a:t>2019</a:t>
            </a:r>
          </a:p>
          <a:p>
            <a:r>
              <a:rPr lang="hu-HU" sz="1800" dirty="0">
                <a:latin typeface="+mj-lt"/>
              </a:rPr>
              <a:t>Beérkezett pályázatok száma: 8.426 db</a:t>
            </a:r>
          </a:p>
          <a:p>
            <a:r>
              <a:rPr lang="hu-HU" sz="1800" dirty="0">
                <a:latin typeface="+mj-lt"/>
              </a:rPr>
              <a:t>2.272db nyertes pályázat (27%) között </a:t>
            </a:r>
          </a:p>
          <a:p>
            <a:pPr marL="0" indent="0">
              <a:buNone/>
            </a:pPr>
            <a:r>
              <a:rPr lang="hu-HU" sz="1800" dirty="0">
                <a:latin typeface="+mj-lt"/>
              </a:rPr>
              <a:t>        4.165.443.498 Ft szétosztása</a:t>
            </a:r>
          </a:p>
          <a:p>
            <a:pPr marL="0" indent="0">
              <a:buNone/>
            </a:pPr>
            <a:r>
              <a:rPr lang="hu-HU" sz="1800" u="sng" dirty="0">
                <a:latin typeface="+mj-lt"/>
              </a:rPr>
              <a:t>2020</a:t>
            </a:r>
          </a:p>
          <a:p>
            <a:r>
              <a:rPr lang="hu-HU" sz="1800" dirty="0">
                <a:latin typeface="+mj-lt"/>
              </a:rPr>
              <a:t>Beérkezett pályázatok száma: 7.372 db</a:t>
            </a:r>
          </a:p>
          <a:p>
            <a:r>
              <a:rPr lang="hu-HU" sz="1800" dirty="0">
                <a:latin typeface="+mj-lt"/>
              </a:rPr>
              <a:t>3.004 db nyertes pályázat (41%)</a:t>
            </a:r>
          </a:p>
          <a:p>
            <a:pPr marL="0" indent="0">
              <a:buNone/>
            </a:pPr>
            <a:r>
              <a:rPr lang="hu-HU" sz="1800" u="sng" dirty="0">
                <a:latin typeface="+mj-lt"/>
              </a:rPr>
              <a:t>2021 </a:t>
            </a:r>
          </a:p>
          <a:p>
            <a:r>
              <a:rPr lang="hu-HU" sz="1800" dirty="0">
                <a:latin typeface="+mj-lt"/>
              </a:rPr>
              <a:t>Beérkezett pályázatok száma: 5.955 db</a:t>
            </a:r>
          </a:p>
          <a:p>
            <a:r>
              <a:rPr lang="hu-HU" sz="1800" dirty="0">
                <a:latin typeface="+mj-lt"/>
              </a:rPr>
              <a:t>3.286 db nyertes pályázat (55 %)</a:t>
            </a:r>
          </a:p>
          <a:p>
            <a:pPr marL="0" indent="0">
              <a:buNone/>
            </a:pPr>
            <a:r>
              <a:rPr lang="hu-HU" sz="1800" u="sng" dirty="0">
                <a:latin typeface="+mj-lt"/>
              </a:rPr>
              <a:t>2022 </a:t>
            </a:r>
          </a:p>
          <a:p>
            <a:r>
              <a:rPr lang="hu-HU" sz="1800" dirty="0">
                <a:latin typeface="+mj-lt"/>
              </a:rPr>
              <a:t>Beérkezett pályázatok száma: 7.536 db</a:t>
            </a:r>
          </a:p>
          <a:p>
            <a:r>
              <a:rPr lang="hu-HU" sz="1800" dirty="0">
                <a:latin typeface="+mj-lt"/>
              </a:rPr>
              <a:t>7.011 db nyertes pályázat (93</a:t>
            </a:r>
            <a:r>
              <a:rPr lang="hu-HU" sz="1800" i="1" dirty="0">
                <a:latin typeface="+mj-lt"/>
              </a:rPr>
              <a:t>%) </a:t>
            </a:r>
          </a:p>
          <a:p>
            <a:endParaRPr lang="hu-HU" sz="1800" dirty="0">
              <a:latin typeface="+mj-lt"/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u-HU" sz="3300" u="sng" dirty="0">
                <a:latin typeface="+mj-lt"/>
              </a:rPr>
              <a:t>2023 </a:t>
            </a:r>
          </a:p>
          <a:p>
            <a:r>
              <a:rPr lang="hu-HU" sz="3300" dirty="0">
                <a:latin typeface="+mj-lt"/>
              </a:rPr>
              <a:t>Beérkezett pályázatok száma: 8.679 db</a:t>
            </a:r>
          </a:p>
          <a:p>
            <a:r>
              <a:rPr lang="hu-HU" sz="3300" dirty="0">
                <a:latin typeface="+mj-lt"/>
              </a:rPr>
              <a:t>7.535 db nyertes pályázat (87</a:t>
            </a:r>
            <a:r>
              <a:rPr lang="hu-HU" sz="3300" i="1" dirty="0">
                <a:latin typeface="+mj-lt"/>
              </a:rPr>
              <a:t>%) között </a:t>
            </a:r>
          </a:p>
          <a:p>
            <a:r>
              <a:rPr lang="hu-HU" sz="3300" i="1" dirty="0">
                <a:latin typeface="+mj-lt"/>
              </a:rPr>
              <a:t>több, mint 6 milliárd Ft került </a:t>
            </a:r>
            <a:r>
              <a:rPr lang="hu-HU" sz="3300" b="1" i="1" dirty="0">
                <a:latin typeface="+mj-lt"/>
              </a:rPr>
              <a:t>szétosztása</a:t>
            </a:r>
          </a:p>
          <a:p>
            <a:r>
              <a:rPr lang="hu-HU" sz="3300" b="1" dirty="0">
                <a:latin typeface="+mj-lt"/>
              </a:rPr>
              <a:t>A nyertes szervezetek száma  több, </a:t>
            </a:r>
          </a:p>
          <a:p>
            <a:pPr marL="0" indent="0">
              <a:buNone/>
            </a:pPr>
            <a:r>
              <a:rPr lang="hu-HU" sz="3300" b="1" dirty="0">
                <a:latin typeface="+mj-lt"/>
              </a:rPr>
              <a:t>        mint háromszorosára nőtt 2019 óta!</a:t>
            </a:r>
          </a:p>
          <a:p>
            <a:endParaRPr lang="hu-HU" sz="3300" b="1" dirty="0">
              <a:latin typeface="+mj-lt"/>
            </a:endParaRPr>
          </a:p>
          <a:p>
            <a:pPr marL="0" indent="0">
              <a:buNone/>
            </a:pPr>
            <a:r>
              <a:rPr lang="hu-HU" sz="3300" u="sng" dirty="0">
                <a:latin typeface="+mj-lt"/>
              </a:rPr>
              <a:t>Ebből:</a:t>
            </a:r>
          </a:p>
          <a:p>
            <a:r>
              <a:rPr lang="hu-HU" sz="3300" dirty="0">
                <a:latin typeface="+mj-lt"/>
              </a:rPr>
              <a:t>4.898 db 150 ezer forint (65%)</a:t>
            </a:r>
          </a:p>
          <a:p>
            <a:r>
              <a:rPr lang="hu-HU" sz="3300" dirty="0">
                <a:latin typeface="+mj-lt"/>
              </a:rPr>
              <a:t>2.637 db 150 ezer forintot meghaladó…(35%)</a:t>
            </a:r>
          </a:p>
          <a:p>
            <a:r>
              <a:rPr lang="hu-HU" sz="3300" dirty="0">
                <a:latin typeface="+mj-lt"/>
              </a:rPr>
              <a:t> (Utóbbiak esetében ez átlagosan 1.996.000 Ft/ szervezet. Ez 20% növekedés tavalyhoz képest.)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4794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Az érvénytelenség leggyakoribb esetei (NEAO)</a:t>
            </a:r>
            <a:endParaRPr lang="hu-HU" dirty="0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851528"/>
              </p:ext>
            </p:extLst>
          </p:nvPr>
        </p:nvGraphicFramePr>
        <p:xfrm>
          <a:off x="457200" y="1600200"/>
          <a:ext cx="8229600" cy="29557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03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985">
                <a:tc>
                  <a:txBody>
                    <a:bodyPr/>
                    <a:lstStyle/>
                    <a:p>
                      <a:pPr algn="l" fontAlgn="ctr"/>
                      <a:r>
                        <a:rPr lang="hu-HU" sz="2400" u="none" strike="noStrike">
                          <a:effectLst/>
                        </a:rPr>
                        <a:t>75 millió forint összegű éves összes bevétel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u-HU" sz="2400" u="none" strike="noStrike">
                          <a:effectLst/>
                        </a:rPr>
                        <a:t>47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algn="l" fontAlgn="ctr"/>
                      <a:r>
                        <a:rPr lang="hu-HU" sz="2400" u="none" strike="noStrike">
                          <a:effectLst/>
                        </a:rPr>
                        <a:t>Adatok egyezősége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u-HU" sz="2400" u="none" strike="noStrike">
                          <a:effectLst/>
                        </a:rPr>
                        <a:t>378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algn="l" fontAlgn="ctr"/>
                      <a:r>
                        <a:rPr lang="hu-HU" sz="2400" u="none" strike="noStrike">
                          <a:effectLst/>
                        </a:rPr>
                        <a:t>Együttműködési nyilatkozat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u-HU" sz="2400" u="none" strike="noStrike">
                          <a:effectLst/>
                        </a:rPr>
                        <a:t>18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971">
                <a:tc>
                  <a:txBody>
                    <a:bodyPr/>
                    <a:lstStyle/>
                    <a:p>
                      <a:pPr algn="l" fontAlgn="ctr"/>
                      <a:r>
                        <a:rPr lang="hu-HU" sz="2400" u="none" strike="noStrike">
                          <a:effectLst/>
                        </a:rPr>
                        <a:t>Igazolás az önállóan pályázó határon túli civil szervezet bírósági vagy hatósági nyilvántartásba vétel időpontjáról és fennálló működéséről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u-HU" sz="2400" u="none" strike="noStrike">
                          <a:effectLst/>
                        </a:rPr>
                        <a:t>36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algn="l" fontAlgn="ctr"/>
                      <a:r>
                        <a:rPr lang="hu-HU" sz="2400" u="none" strike="noStrike">
                          <a:effectLst/>
                        </a:rPr>
                        <a:t>Nyilatkozatok és mellékletek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u-HU" sz="2400" u="none" strike="noStrike">
                          <a:effectLst/>
                        </a:rPr>
                        <a:t>124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algn="l" fontAlgn="ctr"/>
                      <a:r>
                        <a:rPr lang="hu-HU" sz="2400" u="none" strike="noStrike">
                          <a:effectLst/>
                        </a:rPr>
                        <a:t>Számviteli beszámoló, Letétbehelyezés igazolása</a:t>
                      </a:r>
                      <a:endParaRPr lang="hu-HU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u-HU" sz="2400" u="none" strike="noStrike" dirty="0">
                          <a:effectLst/>
                        </a:rPr>
                        <a:t>135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085" marR="10085" marT="4949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8870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hu-HU" sz="2800" b="1" dirty="0">
                <a:solidFill>
                  <a:schemeClr val="tx1"/>
                </a:solidFill>
              </a:rPr>
              <a:t>Az összevont támogatás Nógrád vármegyei adatai </a:t>
            </a:r>
            <a:r>
              <a:rPr lang="hu-HU" sz="2800" dirty="0">
                <a:solidFill>
                  <a:schemeClr val="tx1"/>
                </a:solidFill>
              </a:rPr>
              <a:t>NEA 2019</a:t>
            </a:r>
            <a:r>
              <a:rPr lang="hu-HU" sz="2800" b="1" dirty="0">
                <a:solidFill>
                  <a:schemeClr val="tx1"/>
                </a:solidFill>
              </a:rPr>
              <a:t>– NEA 2023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967230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000" u="sng" dirty="0">
                <a:latin typeface="+mj-lt"/>
              </a:rPr>
              <a:t>2019</a:t>
            </a:r>
          </a:p>
          <a:p>
            <a:r>
              <a:rPr lang="hu-HU" sz="2000" dirty="0">
                <a:latin typeface="+mj-lt"/>
              </a:rPr>
              <a:t>61.041.350 Ft a nyertes pályázatok forint összege.</a:t>
            </a:r>
          </a:p>
          <a:p>
            <a:pPr marL="0" indent="0">
              <a:buNone/>
            </a:pPr>
            <a:r>
              <a:rPr lang="hu-HU" sz="2000" u="sng" dirty="0">
                <a:latin typeface="+mj-lt"/>
              </a:rPr>
              <a:t>2020</a:t>
            </a:r>
          </a:p>
          <a:p>
            <a:r>
              <a:rPr lang="hu-HU" sz="2000" dirty="0">
                <a:latin typeface="+mj-lt"/>
              </a:rPr>
              <a:t>83.726.614 Ft a nyertes pályázatok forint összege. </a:t>
            </a:r>
          </a:p>
          <a:p>
            <a:pPr marL="0" indent="0">
              <a:buNone/>
            </a:pPr>
            <a:r>
              <a:rPr lang="hu-HU" sz="2000" u="sng" dirty="0">
                <a:latin typeface="+mj-lt"/>
              </a:rPr>
              <a:t>2021</a:t>
            </a:r>
          </a:p>
          <a:p>
            <a:r>
              <a:rPr lang="hu-HU" sz="2000" dirty="0">
                <a:latin typeface="+mj-lt"/>
              </a:rPr>
              <a:t>116.120.337 Ft a nyertes pályázatok forint összege.</a:t>
            </a:r>
          </a:p>
          <a:p>
            <a:pPr marL="0" indent="0">
              <a:buNone/>
            </a:pPr>
            <a:r>
              <a:rPr lang="hu-HU" sz="2000" dirty="0">
                <a:latin typeface="+mj-lt"/>
              </a:rPr>
              <a:t> </a:t>
            </a:r>
            <a:r>
              <a:rPr lang="hu-HU" sz="2000" u="sng" dirty="0">
                <a:latin typeface="+mj-lt"/>
              </a:rPr>
              <a:t>2022</a:t>
            </a:r>
          </a:p>
          <a:p>
            <a:r>
              <a:rPr lang="hu-HU" sz="2000" dirty="0">
                <a:latin typeface="+mj-lt"/>
              </a:rPr>
              <a:t>114.468.925 Ft a nyertes pályázatok forint összege.</a:t>
            </a:r>
          </a:p>
          <a:p>
            <a:pPr marL="0" indent="0">
              <a:buNone/>
            </a:pPr>
            <a:r>
              <a:rPr lang="hu-HU" sz="2000" dirty="0">
                <a:latin typeface="+mj-lt"/>
              </a:rPr>
              <a:t> </a:t>
            </a:r>
            <a:r>
              <a:rPr lang="hu-HU" sz="2200" b="1" u="sng" dirty="0">
                <a:latin typeface="+mj-lt"/>
              </a:rPr>
              <a:t>2023</a:t>
            </a:r>
          </a:p>
          <a:p>
            <a:r>
              <a:rPr lang="hu-HU" sz="2200" b="1" dirty="0">
                <a:latin typeface="+mj-lt"/>
              </a:rPr>
              <a:t>100.394.717 Ft a nyertes pályázatok forint összege.</a:t>
            </a:r>
          </a:p>
          <a:p>
            <a:pPr marL="0" indent="0">
              <a:buNone/>
            </a:pPr>
            <a:r>
              <a:rPr lang="hu-HU" sz="2200" b="1" dirty="0">
                <a:latin typeface="+mj-lt"/>
              </a:rPr>
              <a:t>Ez 176 db beadott és 152 db nyertes (86,4%) pályázatot jelent, amelyből 108 db 150e Ft, 68 db 150 e forintot meghaladó. (Az utóbbi körben átlagosan kifizetett összeg 1.476.393 Ft volt.)</a:t>
            </a:r>
          </a:p>
          <a:p>
            <a:pPr marL="0" indent="0">
              <a:buNone/>
            </a:pPr>
            <a:endParaRPr lang="hu-HU" sz="2400" dirty="0">
              <a:latin typeface="+mj-lt"/>
            </a:endParaRPr>
          </a:p>
          <a:p>
            <a:pPr marL="0" indent="0">
              <a:buNone/>
            </a:pPr>
            <a:endParaRPr lang="hu-HU" sz="2400" b="1" dirty="0">
              <a:latin typeface="+mj-lt"/>
            </a:endParaRPr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endParaRPr lang="hu-HU" b="1" dirty="0">
              <a:latin typeface="+mj-lt"/>
            </a:endParaRP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32508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3600" b="1" dirty="0">
                <a:solidFill>
                  <a:schemeClr val="tx1"/>
                </a:solidFill>
              </a:rPr>
              <a:t>A NEA 2023. évi megyei adatainak összegzése (összevont és egyszerűsített)</a:t>
            </a:r>
            <a:endParaRPr lang="hu-HU" sz="3600" dirty="0">
              <a:solidFill>
                <a:schemeClr val="tx1"/>
              </a:solidFill>
            </a:endParaRP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021355"/>
              </p:ext>
            </p:extLst>
          </p:nvPr>
        </p:nvGraphicFramePr>
        <p:xfrm>
          <a:off x="457200" y="1935163"/>
          <a:ext cx="8229600" cy="46850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8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4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7733">
                <a:tc>
                  <a:txBody>
                    <a:bodyPr/>
                    <a:lstStyle/>
                    <a:p>
                      <a:endParaRPr lang="hu-H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>
                          <a:latin typeface="+mj-lt"/>
                        </a:rPr>
                        <a:t>Beadott pályázatok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>
                          <a:latin typeface="+mj-lt"/>
                        </a:rPr>
                        <a:t>Nyertes pályázatok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>
                          <a:latin typeface="+mj-lt"/>
                        </a:rPr>
                        <a:t>Támogatottsági arány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hu-HU" sz="2000" b="0" dirty="0">
                          <a:latin typeface="+mj-lt"/>
                        </a:rPr>
                        <a:t>Jász-Nagykun-Szolnok vármegye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399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341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85,5 %</a:t>
                      </a:r>
                      <a:r>
                        <a:rPr lang="hu-HU" sz="2000" b="0" baseline="0" dirty="0">
                          <a:latin typeface="+mj-lt"/>
                        </a:rPr>
                        <a:t> </a:t>
                      </a:r>
                      <a:r>
                        <a:rPr lang="hu-HU" sz="2000" b="0" dirty="0">
                          <a:latin typeface="+mj-lt"/>
                        </a:rPr>
                        <a:t>(tavaly</a:t>
                      </a:r>
                      <a:r>
                        <a:rPr lang="hu-HU" sz="2000" b="0" baseline="0" dirty="0">
                          <a:latin typeface="+mj-lt"/>
                        </a:rPr>
                        <a:t> 94,9</a:t>
                      </a:r>
                      <a:r>
                        <a:rPr lang="hu-HU" sz="2000" b="0" dirty="0">
                          <a:latin typeface="+mj-lt"/>
                        </a:rPr>
                        <a:t>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hu-HU" sz="2000" b="0" baseline="0" dirty="0">
                          <a:latin typeface="+mj-lt"/>
                        </a:rPr>
                        <a:t>Hajdú-Bihar vármegye</a:t>
                      </a:r>
                      <a:endParaRPr lang="hu-HU" sz="20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670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89,6 % (tavaly</a:t>
                      </a:r>
                      <a:r>
                        <a:rPr lang="hu-HU" sz="2000" b="0" baseline="0" dirty="0">
                          <a:latin typeface="+mj-lt"/>
                        </a:rPr>
                        <a:t> 89,4</a:t>
                      </a:r>
                      <a:r>
                        <a:rPr lang="hu-HU" sz="2000" b="0" dirty="0">
                          <a:latin typeface="+mj-lt"/>
                        </a:rPr>
                        <a:t>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hu-HU" sz="2000" b="0" dirty="0">
                          <a:latin typeface="+mj-lt"/>
                        </a:rPr>
                        <a:t>Szabolcs-Szatmár-Bereg</a:t>
                      </a:r>
                      <a:r>
                        <a:rPr lang="hu-HU" sz="2000" b="0" baseline="0" dirty="0">
                          <a:latin typeface="+mj-lt"/>
                        </a:rPr>
                        <a:t> </a:t>
                      </a:r>
                      <a:r>
                        <a:rPr lang="hu-HU" sz="2000" b="0" dirty="0">
                          <a:latin typeface="+mj-lt"/>
                        </a:rPr>
                        <a:t>vármegye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919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777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84,5 %</a:t>
                      </a:r>
                      <a:r>
                        <a:rPr lang="hu-HU" sz="2000" b="0" baseline="0" dirty="0">
                          <a:latin typeface="+mj-lt"/>
                        </a:rPr>
                        <a:t> (tavaly 91,9</a:t>
                      </a:r>
                      <a:r>
                        <a:rPr lang="hu-HU" sz="2000" b="0" dirty="0">
                          <a:latin typeface="+mj-lt"/>
                        </a:rPr>
                        <a:t>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hu-HU" sz="2000" b="0" dirty="0">
                          <a:latin typeface="+mj-lt"/>
                        </a:rPr>
                        <a:t>Borsod-Abaúj-Zemplén</a:t>
                      </a:r>
                      <a:r>
                        <a:rPr lang="hu-HU" sz="2000" b="0" baseline="0" dirty="0">
                          <a:latin typeface="+mj-lt"/>
                        </a:rPr>
                        <a:t> </a:t>
                      </a:r>
                      <a:r>
                        <a:rPr lang="hu-HU" sz="2000" b="0" dirty="0">
                          <a:latin typeface="+mj-lt"/>
                        </a:rPr>
                        <a:t>vármegye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935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810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86,6 % (tavaly 90,8%)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3717">
                <a:tc>
                  <a:txBody>
                    <a:bodyPr/>
                    <a:lstStyle/>
                    <a:p>
                      <a:pPr algn="l"/>
                      <a:r>
                        <a:rPr lang="hu-HU" sz="2000" b="0" dirty="0">
                          <a:latin typeface="+mj-lt"/>
                        </a:rPr>
                        <a:t>Heves</a:t>
                      </a:r>
                      <a:r>
                        <a:rPr lang="hu-HU" sz="2000" b="0" baseline="0" dirty="0">
                          <a:latin typeface="+mj-lt"/>
                        </a:rPr>
                        <a:t> </a:t>
                      </a:r>
                      <a:r>
                        <a:rPr lang="hu-HU" sz="2000" b="0" dirty="0">
                          <a:latin typeface="+mj-lt"/>
                        </a:rPr>
                        <a:t>vármegye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426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387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0" dirty="0">
                          <a:latin typeface="+mj-lt"/>
                        </a:rPr>
                        <a:t>90,8 % (tavaly 91,3%)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hu-HU" sz="2000" b="1" dirty="0">
                          <a:latin typeface="+mj-lt"/>
                        </a:rPr>
                        <a:t>Nógrád</a:t>
                      </a:r>
                      <a:r>
                        <a:rPr lang="hu-HU" sz="2000" b="1" baseline="0" dirty="0">
                          <a:latin typeface="+mj-lt"/>
                        </a:rPr>
                        <a:t> </a:t>
                      </a:r>
                      <a:r>
                        <a:rPr lang="hu-HU" sz="2000" b="1" dirty="0">
                          <a:latin typeface="+mj-lt"/>
                        </a:rPr>
                        <a:t>vármegye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1" dirty="0">
                          <a:latin typeface="+mj-lt"/>
                        </a:rPr>
                        <a:t>365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1" dirty="0">
                          <a:latin typeface="+mj-lt"/>
                        </a:rPr>
                        <a:t>311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000" b="1" dirty="0">
                          <a:latin typeface="+mj-lt"/>
                        </a:rPr>
                        <a:t>85,2 % (tavaly 90,7%)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3287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NEA 2023 Normatív pályázat 1.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dirty="0">
                <a:latin typeface="+mj-lt"/>
              </a:rPr>
              <a:t>„Adományok után járó normatív kiegészítésen alapuló támogatás civil szervezetek részére 2023.”</a:t>
            </a:r>
          </a:p>
          <a:p>
            <a:r>
              <a:rPr lang="hu-HU" sz="2400" dirty="0">
                <a:latin typeface="+mj-lt"/>
              </a:rPr>
              <a:t>A kiírás keretében akkor volt biztosítható a támogatás, ha a civil szervezetek által gyűjtött és a számviteli beszámolójában feltüntetett </a:t>
            </a:r>
            <a:r>
              <a:rPr lang="hu-HU" sz="2400" b="1" dirty="0">
                <a:latin typeface="+mj-lt"/>
              </a:rPr>
              <a:t>adomány</a:t>
            </a:r>
            <a:r>
              <a:rPr lang="hu-HU" sz="2400" dirty="0">
                <a:latin typeface="+mj-lt"/>
              </a:rPr>
              <a:t> után járó </a:t>
            </a:r>
            <a:r>
              <a:rPr lang="hu-HU" sz="2400" b="1" dirty="0">
                <a:latin typeface="+mj-lt"/>
              </a:rPr>
              <a:t>tíz százalékos normatív kiegészítés elérte a 10.000,- Ft-ot </a:t>
            </a:r>
            <a:r>
              <a:rPr lang="hu-HU" sz="2400" dirty="0">
                <a:latin typeface="+mj-lt"/>
              </a:rPr>
              <a:t>(a számviteli beszámolóban adományként feltüntetett összeg legalább 100.000,- Ft). </a:t>
            </a:r>
          </a:p>
          <a:p>
            <a:r>
              <a:rPr lang="hu-HU" sz="2400" dirty="0">
                <a:latin typeface="+mj-lt"/>
              </a:rPr>
              <a:t>Az adományok után járó normatív kiegészítésként nyújtott működési támogatás l</a:t>
            </a:r>
            <a:r>
              <a:rPr lang="hu-HU" sz="2400" b="1" dirty="0">
                <a:latin typeface="+mj-lt"/>
              </a:rPr>
              <a:t>egfeljebb 750.000,- Ft</a:t>
            </a:r>
            <a:r>
              <a:rPr lang="hu-HU" sz="2400" dirty="0">
                <a:latin typeface="+mj-lt"/>
              </a:rPr>
              <a:t> értékig volt biztosítható.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3970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600" b="1" dirty="0"/>
              <a:t>Mit kell tudni a Nemzeti Együttműködési Alapról?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b="1" dirty="0"/>
              <a:t>2011. évi CLXXV. Törvény 55. § </a:t>
            </a:r>
          </a:p>
          <a:p>
            <a:pPr marL="0" indent="0">
              <a:buNone/>
            </a:pPr>
            <a:r>
              <a:rPr lang="hu-HU" b="1" dirty="0"/>
              <a:t>„</a:t>
            </a:r>
            <a:r>
              <a:rPr lang="hu-HU" dirty="0"/>
              <a:t>A Nemzeti Együttműködési Alap a </a:t>
            </a:r>
          </a:p>
          <a:p>
            <a:r>
              <a:rPr lang="hu-HU" dirty="0"/>
              <a:t>civil önszerveződések </a:t>
            </a:r>
            <a:r>
              <a:rPr lang="hu-HU" u="sng" dirty="0"/>
              <a:t>működését</a:t>
            </a:r>
            <a:r>
              <a:rPr lang="hu-HU" dirty="0"/>
              <a:t> és </a:t>
            </a:r>
          </a:p>
          <a:p>
            <a:r>
              <a:rPr lang="hu-HU" u="sng" dirty="0"/>
              <a:t>szakmai tevékenységét</a:t>
            </a:r>
            <a:r>
              <a:rPr lang="hu-HU" dirty="0"/>
              <a:t>, </a:t>
            </a:r>
          </a:p>
          <a:p>
            <a:r>
              <a:rPr lang="hu-HU" u="sng" dirty="0"/>
              <a:t>nemzeti összetartozásuk erősítését </a:t>
            </a:r>
            <a:r>
              <a:rPr lang="hu-HU" dirty="0"/>
              <a:t>és a </a:t>
            </a:r>
          </a:p>
          <a:p>
            <a:r>
              <a:rPr lang="hu-HU" u="sng" dirty="0"/>
              <a:t>közjó kiteljesedésében vállalt szerepük segítését </a:t>
            </a:r>
          </a:p>
          <a:p>
            <a:pPr marL="0" indent="0">
              <a:buNone/>
            </a:pPr>
            <a:r>
              <a:rPr lang="hu-HU" dirty="0"/>
              <a:t>támogató finanszírozási forma.”</a:t>
            </a:r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1801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solidFill>
                  <a:schemeClr val="tx1"/>
                </a:solidFill>
              </a:rPr>
              <a:t>NEA 2023 Normatív pályázat 2.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dirty="0">
                <a:latin typeface="+mj-lt"/>
              </a:rPr>
              <a:t>A pályázat beadási időszaka:  2023. június 26. – 2023. július 26. volt.</a:t>
            </a:r>
          </a:p>
          <a:p>
            <a:pPr marL="0" indent="0">
              <a:buNone/>
            </a:pPr>
            <a:r>
              <a:rPr lang="hu-HU" dirty="0">
                <a:latin typeface="+mj-lt"/>
              </a:rPr>
              <a:t>Beérkezett igény:  1.459 db </a:t>
            </a:r>
            <a:r>
              <a:rPr lang="hu-HU" sz="2000" i="1" dirty="0">
                <a:latin typeface="+mj-lt"/>
              </a:rPr>
              <a:t>(tavaly 1.052 db) </a:t>
            </a:r>
          </a:p>
          <a:p>
            <a:pPr marL="0" indent="0">
              <a:buNone/>
            </a:pPr>
            <a:r>
              <a:rPr lang="hu-HU" b="1" dirty="0">
                <a:latin typeface="+mj-lt"/>
              </a:rPr>
              <a:t>Érvényes pályázatok száma: 1.367 db </a:t>
            </a:r>
          </a:p>
          <a:p>
            <a:pPr marL="0" indent="0">
              <a:buNone/>
            </a:pPr>
            <a:r>
              <a:rPr lang="hu-HU" dirty="0">
                <a:latin typeface="+mj-lt"/>
              </a:rPr>
              <a:t>Nyertes pályázatok száma: 1.084 db (Tavaly 1.008 db)</a:t>
            </a:r>
          </a:p>
          <a:p>
            <a:pPr marL="0" indent="0">
              <a:buNone/>
            </a:pPr>
            <a:endParaRPr lang="hu-HU" dirty="0">
              <a:latin typeface="+mj-lt"/>
            </a:endParaRPr>
          </a:p>
          <a:p>
            <a:pPr marL="0" indent="0">
              <a:buNone/>
            </a:pPr>
            <a:r>
              <a:rPr lang="hu-HU" b="1" u="sng" dirty="0">
                <a:latin typeface="+mj-lt"/>
              </a:rPr>
              <a:t>Nyertes pályázatok forint összege: 392.812.458 Ft.</a:t>
            </a:r>
          </a:p>
          <a:p>
            <a:pPr marL="0" indent="0">
              <a:buNone/>
            </a:pPr>
            <a:r>
              <a:rPr lang="hu-HU" sz="2000" i="1" dirty="0">
                <a:latin typeface="+mj-lt"/>
              </a:rPr>
              <a:t>(A tavalyi összeg 373 m </a:t>
            </a:r>
            <a:r>
              <a:rPr lang="hu-HU" sz="2000" i="1" dirty="0" err="1">
                <a:latin typeface="+mj-lt"/>
              </a:rPr>
              <a:t>ft</a:t>
            </a:r>
            <a:r>
              <a:rPr lang="hu-HU" sz="2000" i="1" dirty="0">
                <a:latin typeface="+mj-lt"/>
              </a:rPr>
              <a:t>, a 2018. évi kifizetés még 66 millió forint volt. Ehhez képest6X összeg…)</a:t>
            </a:r>
          </a:p>
          <a:p>
            <a:pPr marL="0" indent="0">
              <a:buNone/>
            </a:pPr>
            <a:endParaRPr lang="hu-HU" sz="2000" i="1" dirty="0">
              <a:latin typeface="+mj-lt"/>
            </a:endParaRPr>
          </a:p>
          <a:p>
            <a:r>
              <a:rPr lang="hu-HU" sz="2000" b="1" dirty="0">
                <a:latin typeface="+mj-lt"/>
              </a:rPr>
              <a:t>Soha ekkora összeg nem lett kifizetve ezen a kategórián.</a:t>
            </a:r>
          </a:p>
          <a:p>
            <a:r>
              <a:rPr lang="hu-HU" sz="2000" b="1" dirty="0">
                <a:latin typeface="+mj-lt"/>
              </a:rPr>
              <a:t>Az első olyan év, amikor forráshiány miatt nem kapott az összes érvényes pályázat támogatást.</a:t>
            </a:r>
          </a:p>
          <a:p>
            <a:pPr marL="0" indent="0">
              <a:buNone/>
            </a:pPr>
            <a:endParaRPr lang="hu-HU" sz="2000" i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16255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35280" cy="1143000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>
                <a:solidFill>
                  <a:schemeClr val="tx1"/>
                </a:solidFill>
              </a:rPr>
              <a:t>NEA 2023 Normatív pályázat nyertes szervezetek vármegyei bontás</a:t>
            </a:r>
            <a:endParaRPr lang="hu-HU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643994"/>
              </p:ext>
            </p:extLst>
          </p:nvPr>
        </p:nvGraphicFramePr>
        <p:xfrm>
          <a:off x="467544" y="1935169"/>
          <a:ext cx="8280920" cy="44280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0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Megye 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 dirty="0">
                          <a:effectLst/>
                        </a:rPr>
                        <a:t> 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79" marR="8779" marT="8779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01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01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db (tavalyi)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millió</a:t>
                      </a:r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Ft (tavalyi)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Bács-Kiskun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59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(52)    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  19,6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(15,9</a:t>
                      </a:r>
                      <a:r>
                        <a:rPr lang="hu-HU" sz="1800" i="1" u="none" strike="noStrike" baseline="0" dirty="0">
                          <a:effectLst/>
                          <a:latin typeface="+mj-lt"/>
                        </a:rPr>
                        <a:t>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Baranya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53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(44)   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  19,5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(14,5)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Békés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39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(35)    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     6,9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(8)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Borsod-Abaúj-Zemplén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52 </a:t>
                      </a:r>
                      <a:r>
                        <a:rPr lang="hu-HU" sz="1800" b="0" i="1" u="none" strike="noStrike" dirty="0">
                          <a:effectLst/>
                          <a:latin typeface="+mj-lt"/>
                        </a:rPr>
                        <a:t>(48)   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   15,7 </a:t>
                      </a:r>
                      <a:r>
                        <a:rPr lang="hu-HU" sz="1800" b="0" i="1" u="none" strike="noStrike" dirty="0">
                          <a:effectLst/>
                          <a:latin typeface="+mj-lt"/>
                        </a:rPr>
                        <a:t>(15,9)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883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>
                          <a:effectLst/>
                          <a:latin typeface="+mj-lt"/>
                        </a:rPr>
                        <a:t> Budapest 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264 (260)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113,2 </a:t>
                      </a:r>
                      <a:r>
                        <a:rPr lang="hu-H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(105,9)</a:t>
                      </a: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Csongrád-Csanád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41 (57)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  14,9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(16,6)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Fejér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31 (28)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  </a:t>
                      </a:r>
                      <a:r>
                        <a:rPr lang="hu-HU" sz="1800" b="0" u="none" strike="noStrike" baseline="0" dirty="0">
                          <a:effectLst/>
                          <a:latin typeface="+mj-lt"/>
                        </a:rPr>
                        <a:t> </a:t>
                      </a:r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10,35 </a:t>
                      </a:r>
                      <a:r>
                        <a:rPr lang="hu-HU" sz="1800" b="0" i="1" u="none" strike="noStrike" dirty="0">
                          <a:effectLst/>
                          <a:latin typeface="+mj-lt"/>
                        </a:rPr>
                        <a:t>(8,4)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Győr-Moson-Sopron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51 (34)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</a:t>
                      </a:r>
                      <a:r>
                        <a:rPr lang="hu-HU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</a:t>
                      </a: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15,6 </a:t>
                      </a:r>
                      <a:r>
                        <a:rPr lang="hu-H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(11,7)</a:t>
                      </a: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Hajdú-Bihar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59 (77)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    28,6 </a:t>
                      </a:r>
                      <a:r>
                        <a:rPr lang="hu-HU" sz="1800" b="0" i="1" u="none" strike="noStrike" dirty="0">
                          <a:effectLst/>
                          <a:latin typeface="+mj-lt"/>
                        </a:rPr>
                        <a:t>(34,1)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Heves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24 (22)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      6,3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(6,</a:t>
                      </a:r>
                      <a:r>
                        <a:rPr lang="hu-HU" sz="1800" i="1" u="none" strike="noStrike" dirty="0" err="1">
                          <a:effectLst/>
                          <a:latin typeface="+mj-lt"/>
                        </a:rPr>
                        <a:t>6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5009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35280" cy="1143000"/>
          </a:xfrm>
        </p:spPr>
        <p:txBody>
          <a:bodyPr>
            <a:normAutofit/>
          </a:bodyPr>
          <a:lstStyle/>
          <a:p>
            <a:pPr algn="ctr"/>
            <a:r>
              <a:rPr lang="hu-HU" sz="3200" b="1" dirty="0">
                <a:solidFill>
                  <a:schemeClr val="tx1"/>
                </a:solidFill>
              </a:rPr>
              <a:t>NEA 2023 Normatív pályázat nyertes szervezetek vármegyei bontás</a:t>
            </a:r>
            <a:endParaRPr lang="hu-HU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860927"/>
              </p:ext>
            </p:extLst>
          </p:nvPr>
        </p:nvGraphicFramePr>
        <p:xfrm>
          <a:off x="467544" y="1935169"/>
          <a:ext cx="8280920" cy="44280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0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Megye 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900" u="none" strike="noStrike" dirty="0">
                          <a:effectLst/>
                        </a:rPr>
                        <a:t> 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79" marR="8779" marT="8779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01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Összesen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01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db (tavalyi)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hu-H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millió</a:t>
                      </a:r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Ft (tavalyi)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779" marR="8779" marT="8779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Jász-Nagykun-Szolnok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38 (</a:t>
                      </a:r>
                      <a:r>
                        <a:rPr lang="hu-HU" sz="1800" b="0" u="none" strike="noStrike" dirty="0" err="1">
                          <a:effectLst/>
                          <a:latin typeface="+mj-lt"/>
                        </a:rPr>
                        <a:t>38</a:t>
                      </a:r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  13,7 </a:t>
                      </a:r>
                      <a:r>
                        <a:rPr lang="hu-HU" sz="1800" b="0" i="1" u="none" strike="noStrike" dirty="0">
                          <a:effectLst/>
                          <a:latin typeface="+mj-lt"/>
                        </a:rPr>
                        <a:t>(11,7)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Komárom-Esztergom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21</a:t>
                      </a:r>
                      <a:r>
                        <a:rPr lang="hu-HU" sz="1800" b="0" u="none" strike="noStrike" baseline="0" dirty="0">
                          <a:effectLst/>
                          <a:latin typeface="+mj-lt"/>
                        </a:rPr>
                        <a:t> (15</a:t>
                      </a:r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)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 5,6 </a:t>
                      </a:r>
                      <a:r>
                        <a:rPr lang="hu-HU" sz="1800" b="0" i="1" u="none" strike="noStrike" dirty="0">
                          <a:effectLst/>
                          <a:latin typeface="+mj-lt"/>
                        </a:rPr>
                        <a:t>(5,2)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u="none" strike="noStrike" dirty="0">
                          <a:effectLst/>
                          <a:latin typeface="+mj-lt"/>
                        </a:rPr>
                        <a:t> Nógrád vármegye 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1" u="none" strike="noStrike" dirty="0">
                          <a:effectLst/>
                          <a:latin typeface="+mj-lt"/>
                        </a:rPr>
                        <a:t>      15 (16)    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1" u="none" strike="noStrike" dirty="0">
                          <a:effectLst/>
                          <a:latin typeface="+mj-lt"/>
                        </a:rPr>
                        <a:t>        3,5 </a:t>
                      </a:r>
                      <a:r>
                        <a:rPr lang="hu-HU" sz="1800" b="1" i="1" u="none" strike="noStrike" dirty="0">
                          <a:effectLst/>
                          <a:latin typeface="+mj-lt"/>
                        </a:rPr>
                        <a:t>(3,6)</a:t>
                      </a:r>
                      <a:endParaRPr lang="hu-HU" sz="18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Pest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114 (106)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49,4 </a:t>
                      </a:r>
                      <a:r>
                        <a:rPr lang="hu-H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(43,1)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883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Somogy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27 (24)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  5,3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(7,2)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Szabolcs-Szatmár-Bereg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59 (65)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25,6 </a:t>
                      </a:r>
                      <a:r>
                        <a:rPr lang="hu-HU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(26,2)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Tolna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30 (23)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        5,1 </a:t>
                      </a:r>
                      <a:r>
                        <a:rPr lang="hu-HU" sz="1800" i="1" u="none" strike="noStrike" dirty="0">
                          <a:effectLst/>
                          <a:latin typeface="+mj-lt"/>
                        </a:rPr>
                        <a:t>(5,7)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Vas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28 (19)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  8,4 </a:t>
                      </a:r>
                      <a:r>
                        <a:rPr lang="hu-HU" sz="1800" b="0" i="1" u="none" strike="noStrike" dirty="0">
                          <a:effectLst/>
                          <a:latin typeface="+mj-lt"/>
                        </a:rPr>
                        <a:t>(6,7)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Veszprém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51 (44)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18,6 </a:t>
                      </a:r>
                      <a:r>
                        <a:rPr lang="hu-HU" sz="1800" b="0" i="1" u="none" strike="noStrike" dirty="0">
                          <a:effectLst/>
                          <a:latin typeface="+mj-lt"/>
                        </a:rPr>
                        <a:t>(17,8)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2012"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Zala vármegye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28 (</a:t>
                      </a:r>
                      <a:r>
                        <a:rPr lang="hu-HU" sz="1800" b="0" u="none" strike="noStrike" dirty="0" err="1">
                          <a:effectLst/>
                          <a:latin typeface="+mj-lt"/>
                        </a:rPr>
                        <a:t>28</a:t>
                      </a:r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)    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>
                          <a:effectLst/>
                          <a:latin typeface="+mj-lt"/>
                        </a:rPr>
                        <a:t>        6,9 </a:t>
                      </a:r>
                      <a:r>
                        <a:rPr lang="hu-HU" sz="1800" b="0" i="1" u="none" strike="noStrike" dirty="0">
                          <a:effectLst/>
                          <a:latin typeface="+mj-lt"/>
                        </a:rPr>
                        <a:t>(9,1)</a:t>
                      </a:r>
                      <a:endParaRPr lang="hu-HU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38364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Jellemző formai hibák a normatív pályázat esetében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/>
              <a:t>Adatok nem egyezősége</a:t>
            </a:r>
          </a:p>
          <a:p>
            <a:pPr lvl="0"/>
            <a:r>
              <a:rPr lang="hu-HU" dirty="0"/>
              <a:t>Adomány összegének nem egyezősége</a:t>
            </a:r>
          </a:p>
          <a:p>
            <a:pPr lvl="0"/>
            <a:r>
              <a:rPr lang="hu-HU" dirty="0"/>
              <a:t>Nyilatkozatok és mellékletek nem megfelelősége</a:t>
            </a:r>
          </a:p>
          <a:p>
            <a:pPr lvl="0"/>
            <a:r>
              <a:rPr lang="hu-HU" dirty="0"/>
              <a:t>Támogatásra nem jogosult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23</a:t>
            </a:fld>
            <a:endParaRPr lang="hu-HU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005064"/>
            <a:ext cx="8278104" cy="231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527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hu-HU" sz="4800" b="1" dirty="0">
                <a:solidFill>
                  <a:schemeClr val="tx1"/>
                </a:solidFill>
              </a:rPr>
              <a:t>Falusi Civil Alap (FCA)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92500" lnSpcReduction="20000"/>
          </a:bodyPr>
          <a:lstStyle/>
          <a:p>
            <a:r>
              <a:rPr lang="hu-HU" sz="1900" dirty="0">
                <a:latin typeface="+mj-lt"/>
              </a:rPr>
              <a:t>A Magyar Falu Program célja az 5000 fő lakosságszám alatti települések hátrányainak enyhítése, a települések vonzóvá tétele</a:t>
            </a:r>
          </a:p>
          <a:p>
            <a:r>
              <a:rPr lang="hu-HU" sz="1900" dirty="0">
                <a:latin typeface="+mj-lt"/>
              </a:rPr>
              <a:t>A </a:t>
            </a:r>
            <a:r>
              <a:rPr lang="hu-HU" sz="1900" b="1" dirty="0">
                <a:latin typeface="+mj-lt"/>
              </a:rPr>
              <a:t>2023. évi Magyar Falu Program programeleme</a:t>
            </a:r>
            <a:r>
              <a:rPr lang="hu-HU" sz="1900" dirty="0">
                <a:latin typeface="+mj-lt"/>
              </a:rPr>
              <a:t> az FCA</a:t>
            </a:r>
          </a:p>
          <a:p>
            <a:r>
              <a:rPr lang="hu-HU" sz="1900" b="1" dirty="0">
                <a:latin typeface="+mj-lt"/>
              </a:rPr>
              <a:t>Az FCA 2023. évi kiírása 2023. augusztus 1. 11 órakor jelent meg, a beadási határidő 2023. augusztus 31. 14 óra volt. </a:t>
            </a:r>
          </a:p>
          <a:p>
            <a:r>
              <a:rPr lang="hu-HU" sz="1900" b="1" dirty="0">
                <a:latin typeface="+mj-lt"/>
              </a:rPr>
              <a:t>A rendelkezésre álló támogatási keretösszeg 1 MRD. Ft.</a:t>
            </a:r>
          </a:p>
          <a:p>
            <a:r>
              <a:rPr lang="hu-HU" sz="1900" b="1" dirty="0">
                <a:latin typeface="+mj-lt"/>
              </a:rPr>
              <a:t>2023.08.31-éig beérkezett 5.416 db 18,794 MRD. Ft értékben</a:t>
            </a:r>
          </a:p>
          <a:p>
            <a:r>
              <a:rPr lang="hu-HU" sz="1900" b="1" dirty="0">
                <a:latin typeface="+mj-lt"/>
              </a:rPr>
              <a:t>A támogatott tevékenység időtartama:</a:t>
            </a:r>
            <a:r>
              <a:rPr lang="hu-HU" sz="1900" dirty="0">
                <a:latin typeface="+mj-lt"/>
              </a:rPr>
              <a:t> 2023. augusztus 1. – 2024. december 31. </a:t>
            </a:r>
          </a:p>
          <a:p>
            <a:r>
              <a:rPr lang="hu-HU" sz="1900" dirty="0">
                <a:latin typeface="+mj-lt"/>
              </a:rPr>
              <a:t>A program fókuszában a megfelelő helyi ismeretekkel, kötődéssel rendelkező, kis településeken működő, értékteremtő civil szervezetek támogatása állt. </a:t>
            </a:r>
          </a:p>
          <a:p>
            <a:r>
              <a:rPr lang="hu-HU" sz="1900" dirty="0">
                <a:latin typeface="+mj-lt"/>
              </a:rPr>
              <a:t>A Falusi Civil Alap támogatásaira </a:t>
            </a:r>
            <a:r>
              <a:rPr lang="hu-HU" sz="1900" b="1" dirty="0">
                <a:latin typeface="+mj-lt"/>
              </a:rPr>
              <a:t>pályázatot nyújthattak be </a:t>
            </a:r>
            <a:r>
              <a:rPr lang="hu-HU" sz="1900" dirty="0">
                <a:latin typeface="+mj-lt"/>
              </a:rPr>
              <a:t>az egyesületek  és az alapítványok.</a:t>
            </a:r>
          </a:p>
          <a:p>
            <a:r>
              <a:rPr lang="hu-HU" sz="1900" b="1" dirty="0">
                <a:latin typeface="+mj-lt"/>
              </a:rPr>
              <a:t> </a:t>
            </a:r>
            <a:r>
              <a:rPr lang="hu-HU" sz="1900" dirty="0">
                <a:latin typeface="+mj-lt"/>
              </a:rPr>
              <a:t>A pályázatot kizárólag elektronikus úton, a </a:t>
            </a:r>
            <a:r>
              <a:rPr lang="hu-HU" sz="1900" b="1" dirty="0">
                <a:latin typeface="+mj-lt"/>
              </a:rPr>
              <a:t>Nemzetpolitikai Informatikai Rendszeren </a:t>
            </a:r>
            <a:r>
              <a:rPr lang="hu-HU" sz="1900" dirty="0">
                <a:latin typeface="+mj-lt"/>
              </a:rPr>
              <a:t>(</a:t>
            </a:r>
            <a:r>
              <a:rPr lang="hu-HU" sz="1900" b="1" dirty="0">
                <a:latin typeface="+mj-lt"/>
              </a:rPr>
              <a:t>NIR</a:t>
            </a:r>
            <a:r>
              <a:rPr lang="hu-HU" sz="1900" dirty="0">
                <a:latin typeface="+mj-lt"/>
              </a:rPr>
              <a:t>) keresztül lehetett benyújtani.</a:t>
            </a:r>
          </a:p>
          <a:p>
            <a:r>
              <a:rPr lang="hu-HU" sz="1900" b="1" dirty="0">
                <a:latin typeface="+mj-lt"/>
              </a:rPr>
              <a:t>3 év alatt az 5000 fő alatti településeken működő civil szervezetek harmada részesült valamilyen FCA támogatásban!</a:t>
            </a:r>
            <a:r>
              <a:rPr lang="hu-HU" sz="1900" dirty="0">
                <a:latin typeface="+mj-lt"/>
              </a:rPr>
              <a:t> (Az </a:t>
            </a:r>
            <a:r>
              <a:rPr lang="hu-HU" sz="1900" dirty="0" err="1">
                <a:latin typeface="+mj-lt"/>
              </a:rPr>
              <a:t>FCA-ban</a:t>
            </a:r>
            <a:r>
              <a:rPr lang="hu-HU" sz="1900" dirty="0">
                <a:latin typeface="+mj-lt"/>
              </a:rPr>
              <a:t> az 5984 nyertes pályázat összesen 5310 nyertes szervezetet jelentett a 3 év alatt.)</a:t>
            </a:r>
            <a:endParaRPr lang="hu-HU" sz="1900" b="1" dirty="0">
              <a:latin typeface="+mj-lt"/>
            </a:endParaRPr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64162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FCA kategóriák</a:t>
            </a: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1589011"/>
              </p:ext>
            </p:extLst>
          </p:nvPr>
        </p:nvGraphicFramePr>
        <p:xfrm>
          <a:off x="683568" y="1988841"/>
          <a:ext cx="7632848" cy="4408789"/>
        </p:xfrm>
        <a:graphic>
          <a:graphicData uri="http://schemas.openxmlformats.org/drawingml/2006/table">
            <a:tbl>
              <a:tblPr firstRow="1" firstCol="1" bandRow="1"/>
              <a:tblGrid>
                <a:gridCol w="2337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3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1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811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Kategória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Az igényelhető támogatási összeg felső határa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FCA-KP–1–2023/1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Ingatlanberuházási, felújítási támogatás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7 000 </a:t>
                      </a:r>
                      <a:r>
                        <a:rPr lang="hu-HU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000</a:t>
                      </a: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Ft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FCA-KP–1–2023/2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Gépjárműbeszerzési támogatás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7 000 </a:t>
                      </a:r>
                      <a:r>
                        <a:rPr lang="hu-HU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000</a:t>
                      </a: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Ft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5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FCA-KP–1–2023/3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Eszközbeszerzési támogatás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2 000 </a:t>
                      </a:r>
                      <a:r>
                        <a:rPr lang="hu-HU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000</a:t>
                      </a: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Ft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5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FCA-KP–1–2023/4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Programszervezési támogatás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2 000 </a:t>
                      </a:r>
                      <a:r>
                        <a:rPr lang="hu-HU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000</a:t>
                      </a:r>
                      <a:r>
                        <a:rPr lang="hu-H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Ft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54730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A Városi Civil Alap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>
                <a:latin typeface="+mj-lt"/>
              </a:rPr>
              <a:t>A Kormány 2023-ben újabb támogatási programot indított, ezúttal az 5000 fő lakosságszám feletti településeken működő civil szervezetek számára. </a:t>
            </a:r>
          </a:p>
          <a:p>
            <a:pPr marL="0" indent="0">
              <a:buNone/>
            </a:pPr>
            <a:endParaRPr lang="hu-HU" dirty="0">
              <a:latin typeface="+mj-lt"/>
            </a:endParaRPr>
          </a:p>
          <a:p>
            <a:r>
              <a:rPr lang="hu-HU" sz="2400" dirty="0">
                <a:latin typeface="+mj-lt"/>
              </a:rPr>
              <a:t>A 2021. évben rendelkezésre álló támogatási keretösszeg 4.400.000.000,- Ft volt, </a:t>
            </a:r>
          </a:p>
          <a:p>
            <a:r>
              <a:rPr lang="hu-HU" sz="2400" dirty="0">
                <a:latin typeface="+mj-lt"/>
              </a:rPr>
              <a:t>2022-ben 4.797.601.199,- Ft.</a:t>
            </a:r>
          </a:p>
          <a:p>
            <a:r>
              <a:rPr lang="hu-HU" sz="2400" b="1" dirty="0">
                <a:latin typeface="+mj-lt"/>
              </a:rPr>
              <a:t>2023-ban pedig 4.800.000.000,- Ft </a:t>
            </a:r>
            <a:r>
              <a:rPr lang="hu-HU" sz="2400" dirty="0">
                <a:latin typeface="+mj-lt"/>
              </a:rPr>
              <a:t>(Fontos, hogy ez 2024-es forrás!)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51391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r>
              <a:rPr lang="hu-HU" sz="4400" b="1" dirty="0">
                <a:solidFill>
                  <a:schemeClr val="tx1"/>
                </a:solidFill>
              </a:rPr>
              <a:t>Információk a Városi Civil Alapról</a:t>
            </a:r>
            <a:endParaRPr lang="hu-HU" sz="4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hu-HU" dirty="0">
                <a:latin typeface="+mj-lt"/>
              </a:rPr>
              <a:t>A </a:t>
            </a:r>
            <a:r>
              <a:rPr lang="hu-HU" b="1" dirty="0">
                <a:latin typeface="+mj-lt"/>
              </a:rPr>
              <a:t>2024. évi VCA kiírások</a:t>
            </a:r>
            <a:r>
              <a:rPr lang="hu-HU" dirty="0">
                <a:latin typeface="+mj-lt"/>
              </a:rPr>
              <a:t> megjelenési időpontja: </a:t>
            </a:r>
            <a:r>
              <a:rPr lang="hu-HU" b="1" dirty="0">
                <a:latin typeface="+mj-lt"/>
              </a:rPr>
              <a:t>2023. szeptember 1. 10:00</a:t>
            </a:r>
            <a:endParaRPr lang="hu-HU" dirty="0">
              <a:latin typeface="+mj-lt"/>
            </a:endParaRPr>
          </a:p>
          <a:p>
            <a:pPr lvl="0"/>
            <a:r>
              <a:rPr lang="hu-HU" b="1" dirty="0">
                <a:latin typeface="+mj-lt"/>
              </a:rPr>
              <a:t>A pályázat benyújtási időszak kezdete: 2023. szeptember 1.</a:t>
            </a:r>
            <a:r>
              <a:rPr lang="hu-HU" dirty="0">
                <a:latin typeface="+mj-lt"/>
              </a:rPr>
              <a:t> (péntek, 10:00 óra)</a:t>
            </a:r>
          </a:p>
          <a:p>
            <a:pPr lvl="0"/>
            <a:r>
              <a:rPr lang="hu-HU" b="1" dirty="0">
                <a:latin typeface="+mj-lt"/>
              </a:rPr>
              <a:t>A pályázat benyújtási időszak vége: 2023. október 2.</a:t>
            </a:r>
            <a:r>
              <a:rPr lang="hu-HU" dirty="0">
                <a:latin typeface="+mj-lt"/>
              </a:rPr>
              <a:t> (hétfő, 12:00 óra)</a:t>
            </a:r>
          </a:p>
          <a:p>
            <a:pPr lvl="0"/>
            <a:r>
              <a:rPr lang="hu-HU" dirty="0">
                <a:latin typeface="+mj-lt"/>
              </a:rPr>
              <a:t>Pályázatkezelő rendszer: </a:t>
            </a:r>
            <a:r>
              <a:rPr lang="hu-HU" b="1" dirty="0">
                <a:latin typeface="+mj-lt"/>
              </a:rPr>
              <a:t>NIR</a:t>
            </a:r>
            <a:endParaRPr lang="hu-HU" dirty="0">
              <a:latin typeface="+mj-lt"/>
            </a:endParaRPr>
          </a:p>
          <a:p>
            <a:pPr lvl="0"/>
            <a:r>
              <a:rPr lang="hu-HU" b="1" dirty="0">
                <a:latin typeface="+mj-lt"/>
              </a:rPr>
              <a:t>Megvalósítási időszak: 2024. január 1-től 2025. december 31-ig </a:t>
            </a:r>
            <a:endParaRPr lang="hu-HU" dirty="0">
              <a:latin typeface="+mj-lt"/>
            </a:endParaRPr>
          </a:p>
          <a:p>
            <a:pPr lvl="0"/>
            <a:r>
              <a:rPr lang="hu-HU" dirty="0">
                <a:latin typeface="+mj-lt"/>
              </a:rPr>
              <a:t>A megítélt támogatások </a:t>
            </a:r>
            <a:r>
              <a:rPr lang="hu-HU" b="1" dirty="0">
                <a:latin typeface="+mj-lt"/>
              </a:rPr>
              <a:t>kifizetését 2024. januárra</a:t>
            </a:r>
            <a:r>
              <a:rPr lang="hu-HU" dirty="0">
                <a:latin typeface="+mj-lt"/>
              </a:rPr>
              <a:t> tervezzük a BGA </a:t>
            </a:r>
            <a:r>
              <a:rPr lang="hu-HU" dirty="0" err="1">
                <a:latin typeface="+mj-lt"/>
              </a:rPr>
              <a:t>Zrt-vel</a:t>
            </a:r>
            <a:r>
              <a:rPr lang="hu-HU" dirty="0">
                <a:latin typeface="+mj-lt"/>
              </a:rPr>
              <a:t> történő egyeztetések alapján.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83650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hu-HU" sz="3600" b="1" dirty="0">
                <a:solidFill>
                  <a:schemeClr val="tx1"/>
                </a:solidFill>
              </a:rPr>
              <a:t>Az igényelhető és elnyerhető támogatás mértéke</a:t>
            </a:r>
            <a:endParaRPr lang="hu-HU" sz="3600" dirty="0">
              <a:solidFill>
                <a:schemeClr val="tx1"/>
              </a:solidFill>
            </a:endParaRPr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799135"/>
              </p:ext>
            </p:extLst>
          </p:nvPr>
        </p:nvGraphicFramePr>
        <p:xfrm>
          <a:off x="539552" y="2276872"/>
          <a:ext cx="7992889" cy="4589748"/>
        </p:xfrm>
        <a:graphic>
          <a:graphicData uri="http://schemas.openxmlformats.org/drawingml/2006/table">
            <a:tbl>
              <a:tblPr firstRow="1" firstCol="1" bandRow="1"/>
              <a:tblGrid>
                <a:gridCol w="2447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5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9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125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Kategória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Az igényelhető támogatási összeg felső határa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4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VCA-KP–1–2023/1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Ingatlanberuházási, felújítási támogatás</a:t>
                      </a:r>
                      <a:endParaRPr lang="hu-H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9 000 </a:t>
                      </a:r>
                      <a:r>
                        <a:rPr lang="hu-HU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000</a:t>
                      </a: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Ft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7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VCA-KP–1–2023/2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Gépjárműbeszerzési támogatás</a:t>
                      </a:r>
                      <a:endParaRPr lang="hu-H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7 000 </a:t>
                      </a:r>
                      <a:r>
                        <a:rPr lang="hu-HU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000</a:t>
                      </a: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Ft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7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VCA-KP–1–2023/3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Működési,</a:t>
                      </a:r>
                      <a:r>
                        <a:rPr lang="hu-HU" sz="1800" baseline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valamint e</a:t>
                      </a:r>
                      <a:r>
                        <a:rPr lang="hu-H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szközbeszerzési támogatás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7 000 </a:t>
                      </a:r>
                      <a:r>
                        <a:rPr lang="hu-HU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000</a:t>
                      </a: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Ft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7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VCA-KP–1–2023/4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Működési,</a:t>
                      </a:r>
                      <a:r>
                        <a:rPr lang="hu-HU" sz="1800" baseline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valamint p</a:t>
                      </a:r>
                      <a:r>
                        <a:rPr lang="hu-H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rogramszervezési támogatás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11 000 </a:t>
                      </a:r>
                      <a:r>
                        <a:rPr lang="hu-HU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000</a:t>
                      </a: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Ft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4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VCA-KP–1–2023/5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Működési,</a:t>
                      </a:r>
                      <a:r>
                        <a:rPr lang="hu-HU" sz="1800" baseline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valamint </a:t>
                      </a:r>
                      <a:r>
                        <a:rPr lang="hu-H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kommunikációs tevékenység támogatása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11 000 </a:t>
                      </a:r>
                      <a:r>
                        <a:rPr lang="hu-HU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000</a:t>
                      </a:r>
                      <a:r>
                        <a:rPr lang="hu-H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Ft</a:t>
                      </a:r>
                      <a:endParaRPr lang="hu-H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53308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200" b="1" dirty="0">
                <a:solidFill>
                  <a:schemeClr val="tx1"/>
                </a:solidFill>
              </a:rPr>
              <a:t>A NEA rendelet 2023. évi (NEA 2024-et érintő) legfontosabb módosításaiból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457200" indent="-457200">
              <a:buFont typeface="+mj-lt"/>
              <a:buAutoNum type="arabicPeriod"/>
            </a:pPr>
            <a:endParaRPr lang="hu-HU" sz="2200" dirty="0">
              <a:latin typeface="+mj-lt"/>
            </a:endParaRPr>
          </a:p>
          <a:p>
            <a:pPr lvl="0"/>
            <a:endParaRPr lang="hu-HU" sz="2400" dirty="0">
              <a:latin typeface="+mj-lt"/>
            </a:endParaRPr>
          </a:p>
          <a:p>
            <a:pPr lvl="0"/>
            <a:r>
              <a:rPr lang="hu-HU" sz="7400" b="1" dirty="0">
                <a:latin typeface="+mj-lt"/>
              </a:rPr>
              <a:t>Az egyszerűsített támogatás összegének 350 ezer forintról 400 ezer forintra történő emelése.</a:t>
            </a:r>
          </a:p>
          <a:p>
            <a:pPr lvl="0"/>
            <a:r>
              <a:rPr lang="hu-HU" sz="7400" b="1" dirty="0">
                <a:latin typeface="+mj-lt"/>
              </a:rPr>
              <a:t>NEA összevont támogatás működési alkategória minimum összegének 400 ezer forintra emelése</a:t>
            </a:r>
          </a:p>
          <a:p>
            <a:pPr lvl="0"/>
            <a:r>
              <a:rPr lang="hu-HU" sz="7400" b="1" dirty="0">
                <a:latin typeface="+mj-lt"/>
              </a:rPr>
              <a:t>150 ezer forintos támogatás kivezetése</a:t>
            </a:r>
          </a:p>
          <a:p>
            <a:pPr lvl="0"/>
            <a:r>
              <a:rPr lang="hu-HU" sz="7400" b="1" dirty="0">
                <a:latin typeface="+mj-lt"/>
              </a:rPr>
              <a:t>A NEA-ból nyújtott támogatások elszámolásának további jelentős könnyítése, az eljárás egyszerűsítése</a:t>
            </a:r>
          </a:p>
          <a:p>
            <a:pPr marL="0" lvl="0" indent="0">
              <a:buNone/>
            </a:pPr>
            <a:endParaRPr lang="hu-HU" sz="7400" dirty="0">
              <a:latin typeface="+mj-lt"/>
            </a:endParaRPr>
          </a:p>
          <a:p>
            <a:pPr marL="0" indent="0" algn="just">
              <a:buNone/>
            </a:pPr>
            <a:r>
              <a:rPr lang="hu-HU" sz="6200" i="1" u="sng" dirty="0">
                <a:latin typeface="+mj-lt"/>
              </a:rPr>
              <a:t>A módosítás összefoglalása:</a:t>
            </a:r>
            <a:r>
              <a:rPr lang="hu-HU" sz="6200" i="1" dirty="0">
                <a:latin typeface="+mj-lt"/>
              </a:rPr>
              <a:t> A 368/2011. (XII. 31.) Korm. rendelet 93.§ (1a) bekezdésében foglalt nyilatkozati elv további erősítése.</a:t>
            </a:r>
          </a:p>
          <a:p>
            <a:pPr marL="0" indent="0" algn="just">
              <a:buNone/>
            </a:pPr>
            <a:r>
              <a:rPr lang="hu-HU" sz="6200" i="1" dirty="0">
                <a:latin typeface="+mj-lt"/>
              </a:rPr>
              <a:t>3 millió </a:t>
            </a:r>
            <a:r>
              <a:rPr lang="hu-HU" sz="6200" i="1" dirty="0" err="1">
                <a:latin typeface="+mj-lt"/>
              </a:rPr>
              <a:t>ft</a:t>
            </a:r>
            <a:r>
              <a:rPr lang="hu-HU" sz="6200" i="1" dirty="0">
                <a:latin typeface="+mj-lt"/>
              </a:rPr>
              <a:t> alatti támogatások…</a:t>
            </a:r>
          </a:p>
          <a:p>
            <a:pPr marL="0" indent="0" algn="just">
              <a:buNone/>
            </a:pPr>
            <a:r>
              <a:rPr lang="hu-HU" sz="6200" i="1" dirty="0">
                <a:latin typeface="+mj-lt"/>
              </a:rPr>
              <a:t>Ennek alapján a kedvezményezett </a:t>
            </a:r>
            <a:r>
              <a:rPr lang="hu-HU" sz="6200" b="1" i="1" dirty="0">
                <a:latin typeface="+mj-lt"/>
              </a:rPr>
              <a:t>nyilatkozatot</a:t>
            </a:r>
            <a:r>
              <a:rPr lang="hu-HU" sz="6200" i="1" dirty="0">
                <a:latin typeface="+mj-lt"/>
              </a:rPr>
              <a:t> tesz arról, hogy a rendelkezésére bocsátott támogatást a támogatási célnak megfelelően, jogszerűen és a támogatói okiratban meghatározottak szerint használta fel, amelyhez a számviteli </a:t>
            </a:r>
            <a:r>
              <a:rPr lang="hu-HU" sz="6200" b="1" i="1" dirty="0">
                <a:latin typeface="+mj-lt"/>
              </a:rPr>
              <a:t>bizonylatokról készített összesítőt </a:t>
            </a:r>
            <a:r>
              <a:rPr lang="hu-HU" sz="6200" i="1" dirty="0">
                <a:latin typeface="+mj-lt"/>
              </a:rPr>
              <a:t>csatolni köteles.</a:t>
            </a:r>
          </a:p>
          <a:p>
            <a:pPr marL="0" indent="0">
              <a:buNone/>
            </a:pPr>
            <a:r>
              <a:rPr lang="hu-HU" sz="6000" i="1" dirty="0"/>
              <a:t>Korábban a NEA-ból nyújtott normatív (legfeljebb 750 ezer forint) és egyszerűsített (legfeljebb 350 ezer forint, valamint 150 ezer forint) támogatásokra vonatkozott az egyszerűsített elszámolás.</a:t>
            </a:r>
            <a:endParaRPr lang="hu-HU" sz="5500" b="1" dirty="0"/>
          </a:p>
          <a:p>
            <a:endParaRPr lang="hu-HU" dirty="0">
              <a:latin typeface="+mj-lt"/>
            </a:endParaRPr>
          </a:p>
          <a:p>
            <a:pPr lvl="0"/>
            <a:endParaRPr lang="hu-HU" dirty="0">
              <a:latin typeface="+mj-lt"/>
            </a:endParaRP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10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NEA bevételi forrásai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u-HU" b="1" dirty="0"/>
              <a:t>58. § </a:t>
            </a:r>
            <a:r>
              <a:rPr lang="hu-HU" dirty="0"/>
              <a:t>(1) Az Alap bevételi forrásai:</a:t>
            </a:r>
          </a:p>
          <a:p>
            <a:pPr marL="0" indent="0">
              <a:buNone/>
            </a:pPr>
            <a:r>
              <a:rPr lang="hu-HU" i="1" dirty="0"/>
              <a:t>a) </a:t>
            </a:r>
            <a:r>
              <a:rPr lang="hu-HU" dirty="0" err="1"/>
              <a:t>a</a:t>
            </a:r>
            <a:r>
              <a:rPr lang="hu-HU" dirty="0"/>
              <a:t> jogi személyek, jogi személyiség nélküli szervezetek és természetes személyek befizetései;</a:t>
            </a:r>
          </a:p>
          <a:p>
            <a:pPr marL="0" indent="0">
              <a:buNone/>
            </a:pPr>
            <a:r>
              <a:rPr lang="hu-HU" i="1" dirty="0"/>
              <a:t>b) </a:t>
            </a:r>
            <a:r>
              <a:rPr lang="hu-HU" dirty="0"/>
              <a:t>a létesítő okirat eltérő rendelkezése hiányában a jogutód nélkül megszűnt civil szervezet, közhasznú szervezet vagyona;</a:t>
            </a:r>
          </a:p>
          <a:p>
            <a:pPr marL="0" indent="0">
              <a:buNone/>
            </a:pPr>
            <a:r>
              <a:rPr lang="hu-HU" i="1" dirty="0"/>
              <a:t>c) </a:t>
            </a:r>
            <a:r>
              <a:rPr lang="hu-HU" dirty="0"/>
              <a:t>az </a:t>
            </a:r>
            <a:r>
              <a:rPr lang="hu-HU" dirty="0" err="1"/>
              <a:t>Szftv</a:t>
            </a:r>
            <a:r>
              <a:rPr lang="hu-HU" dirty="0"/>
              <a:t>. 4. § (1) bekezdés </a:t>
            </a:r>
            <a:r>
              <a:rPr lang="hu-HU" i="1" dirty="0"/>
              <a:t>h) </a:t>
            </a:r>
            <a:r>
              <a:rPr lang="hu-HU" dirty="0"/>
              <a:t>pontja szerint felajánlott összeg;</a:t>
            </a:r>
          </a:p>
          <a:p>
            <a:pPr marL="0" indent="0">
              <a:buNone/>
            </a:pPr>
            <a:r>
              <a:rPr lang="hu-HU" sz="3600" b="1" i="1" dirty="0"/>
              <a:t>d) </a:t>
            </a:r>
            <a:r>
              <a:rPr lang="hu-HU" sz="3600" b="1" dirty="0"/>
              <a:t>a tárgyévre vonatkozó központi költségvetésről szóló törvényben az Alap támogatásaként meghatározott összeg;</a:t>
            </a:r>
          </a:p>
          <a:p>
            <a:pPr marL="0" indent="0">
              <a:buNone/>
            </a:pPr>
            <a:r>
              <a:rPr lang="hu-HU" i="1" dirty="0"/>
              <a:t>e) </a:t>
            </a:r>
            <a:r>
              <a:rPr lang="hu-HU" dirty="0"/>
              <a:t>átvett központi költségvetési előirányzatok;</a:t>
            </a:r>
          </a:p>
          <a:p>
            <a:pPr marL="0" indent="0">
              <a:buNone/>
            </a:pPr>
            <a:r>
              <a:rPr lang="hu-HU" i="1" dirty="0"/>
              <a:t>f) </a:t>
            </a:r>
            <a:r>
              <a:rPr lang="hu-HU" dirty="0"/>
              <a:t>költségvetési támogatás;</a:t>
            </a:r>
          </a:p>
          <a:p>
            <a:pPr marL="0" indent="0">
              <a:buNone/>
            </a:pPr>
            <a:r>
              <a:rPr lang="hu-HU" i="1" dirty="0"/>
              <a:t>g) </a:t>
            </a:r>
            <a:r>
              <a:rPr lang="hu-HU" dirty="0"/>
              <a:t>egyéb bevételek.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sz="3600" dirty="0"/>
              <a:t>(5) Az (1) bekezdés </a:t>
            </a:r>
            <a:r>
              <a:rPr lang="hu-HU" sz="3600" i="1" dirty="0"/>
              <a:t>d) </a:t>
            </a:r>
            <a:r>
              <a:rPr lang="hu-HU" sz="3600" dirty="0"/>
              <a:t>pontja szerinti összeg </a:t>
            </a:r>
            <a:r>
              <a:rPr lang="hu-HU" sz="3600" b="1" dirty="0"/>
              <a:t>az adott költségvetési évet megelőző második évben az </a:t>
            </a:r>
            <a:r>
              <a:rPr lang="hu-HU" sz="3600" b="1" dirty="0" err="1"/>
              <a:t>Szftv</a:t>
            </a:r>
            <a:r>
              <a:rPr lang="hu-HU" sz="3600" b="1" dirty="0"/>
              <a:t>. 4. § (1) bekezdése szerinti kedvezményezetteknek felajánlható és ténylegesen kiutalt összeg különbsége.</a:t>
            </a:r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474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1550" y="1700808"/>
            <a:ext cx="8100900" cy="1279792"/>
          </a:xfrm>
        </p:spPr>
        <p:txBody>
          <a:bodyPr>
            <a:normAutofit/>
          </a:bodyPr>
          <a:lstStyle/>
          <a:p>
            <a:pPr algn="ctr"/>
            <a:r>
              <a:rPr lang="hu-HU" sz="3900" b="1">
                <a:solidFill>
                  <a:schemeClr val="tx1"/>
                </a:solidFill>
                <a:latin typeface="Palatino Linotype" pitchFamily="18" charset="0"/>
              </a:rPr>
              <a:t>Köszönöm a megtisztelő </a:t>
            </a:r>
            <a:r>
              <a:rPr lang="hu-HU" sz="3900" b="1" dirty="0">
                <a:solidFill>
                  <a:schemeClr val="tx1"/>
                </a:solidFill>
                <a:latin typeface="Palatino Linotype" pitchFamily="18" charset="0"/>
              </a:rPr>
              <a:t>figyelmüket!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702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600" b="1" dirty="0">
                <a:solidFill>
                  <a:schemeClr val="tx1"/>
                </a:solidFill>
              </a:rPr>
              <a:t>A NEA teljes keretösszegének változása (milliárd </a:t>
            </a:r>
            <a:r>
              <a:rPr lang="hu-HU" sz="3600" b="1" dirty="0" err="1">
                <a:solidFill>
                  <a:schemeClr val="tx1"/>
                </a:solidFill>
              </a:rPr>
              <a:t>ft</a:t>
            </a:r>
            <a:r>
              <a:rPr lang="hu-HU" sz="3600" b="1" dirty="0">
                <a:solidFill>
                  <a:schemeClr val="tx1"/>
                </a:solidFill>
              </a:rPr>
              <a:t>)</a:t>
            </a: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13241"/>
              </p:ext>
            </p:extLst>
          </p:nvPr>
        </p:nvGraphicFramePr>
        <p:xfrm>
          <a:off x="179512" y="2276872"/>
          <a:ext cx="8640964" cy="3240360"/>
        </p:xfrm>
        <a:graphic>
          <a:graphicData uri="http://schemas.openxmlformats.org/drawingml/2006/table">
            <a:tbl>
              <a:tblPr/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1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12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12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12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12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12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12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12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980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807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96908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2013.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2014.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2015.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2016.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2017.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2018.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2019.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2020.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2021.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2022.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2023.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2024.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3452">
                <a:tc>
                  <a:txBody>
                    <a:bodyPr/>
                    <a:lstStyle/>
                    <a:p>
                      <a:pPr algn="just" fontAlgn="ctr"/>
                      <a:r>
                        <a:rPr lang="hu-H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NEA teljes keretösszeg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(milliárd Ft)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7,72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9,29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b="1" u="sng" dirty="0">
                          <a:latin typeface="+mj-lt"/>
                        </a:rPr>
                        <a:t>13,89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492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 fontScale="90000"/>
          </a:bodyPr>
          <a:lstStyle/>
          <a:p>
            <a:pPr lvl="0" algn="ctr"/>
            <a:br>
              <a:rPr lang="hu-HU" dirty="0"/>
            </a:br>
            <a:r>
              <a:rPr lang="hu-HU" sz="3100" b="1" dirty="0">
                <a:solidFill>
                  <a:schemeClr val="tx1"/>
                </a:solidFill>
              </a:rPr>
              <a:t>A NEA pályázatainak legfontosabb korábbi változásai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b="1" dirty="0">
                <a:latin typeface="+mj-lt"/>
              </a:rPr>
              <a:t>Egyszerűsített</a:t>
            </a:r>
            <a:r>
              <a:rPr lang="hu-HU" sz="2000" dirty="0">
                <a:latin typeface="+mj-lt"/>
              </a:rPr>
              <a:t> </a:t>
            </a:r>
            <a:r>
              <a:rPr lang="hu-HU" sz="2000" b="1" dirty="0">
                <a:latin typeface="+mj-lt"/>
              </a:rPr>
              <a:t>támogatás 2019 óta</a:t>
            </a:r>
            <a:r>
              <a:rPr lang="hu-HU" sz="2000" dirty="0">
                <a:latin typeface="+mj-lt"/>
              </a:rPr>
              <a:t>; </a:t>
            </a:r>
          </a:p>
          <a:p>
            <a:r>
              <a:rPr lang="hu-HU" sz="2000" b="1" dirty="0">
                <a:latin typeface="+mj-lt"/>
              </a:rPr>
              <a:t>összevont támogatás </a:t>
            </a:r>
            <a:r>
              <a:rPr lang="hu-HU" sz="2000" dirty="0">
                <a:latin typeface="+mj-lt"/>
              </a:rPr>
              <a:t>a korábbi szakmai és működési támogatás helyett</a:t>
            </a:r>
            <a:r>
              <a:rPr lang="hu-HU" sz="2000" b="1" dirty="0">
                <a:latin typeface="+mj-lt"/>
              </a:rPr>
              <a:t> 2019 óta</a:t>
            </a:r>
            <a:r>
              <a:rPr lang="hu-HU" sz="2000" dirty="0">
                <a:latin typeface="+mj-lt"/>
              </a:rPr>
              <a:t>;</a:t>
            </a:r>
          </a:p>
          <a:p>
            <a:r>
              <a:rPr lang="hu-HU" sz="2000" dirty="0">
                <a:latin typeface="+mj-lt"/>
              </a:rPr>
              <a:t>a </a:t>
            </a:r>
            <a:r>
              <a:rPr lang="hu-HU" sz="2000" b="1" dirty="0">
                <a:latin typeface="+mj-lt"/>
              </a:rPr>
              <a:t>normatív kiegészítő támogatás </a:t>
            </a:r>
            <a:r>
              <a:rPr lang="hu-HU" sz="2000" dirty="0">
                <a:latin typeface="+mj-lt"/>
              </a:rPr>
              <a:t>5%-ról </a:t>
            </a:r>
            <a:r>
              <a:rPr lang="hu-HU" sz="2000" b="1" dirty="0">
                <a:latin typeface="+mj-lt"/>
              </a:rPr>
              <a:t>10%-ra </a:t>
            </a:r>
            <a:r>
              <a:rPr lang="hu-HU" sz="2000" dirty="0">
                <a:latin typeface="+mj-lt"/>
              </a:rPr>
              <a:t>emelése </a:t>
            </a:r>
            <a:r>
              <a:rPr lang="hu-HU" sz="2000" b="1" dirty="0">
                <a:latin typeface="+mj-lt"/>
              </a:rPr>
              <a:t>2019-től</a:t>
            </a:r>
            <a:endParaRPr lang="hu-HU" sz="2000" dirty="0">
              <a:latin typeface="+mj-lt"/>
            </a:endParaRPr>
          </a:p>
          <a:p>
            <a:r>
              <a:rPr lang="hu-HU" sz="2000" dirty="0">
                <a:latin typeface="+mj-lt"/>
              </a:rPr>
              <a:t>a </a:t>
            </a:r>
            <a:r>
              <a:rPr lang="hu-HU" sz="2000" b="1" dirty="0">
                <a:latin typeface="+mj-lt"/>
              </a:rPr>
              <a:t>normatív kiegészítő támogatás maximum összege 500 ezerről 750 ezer forintra történő emelése 2020-tól</a:t>
            </a:r>
            <a:endParaRPr lang="hu-HU" sz="2000" dirty="0">
              <a:latin typeface="+mj-lt"/>
            </a:endParaRPr>
          </a:p>
          <a:p>
            <a:r>
              <a:rPr lang="hu-HU" sz="2000" dirty="0">
                <a:latin typeface="+mj-lt"/>
              </a:rPr>
              <a:t>a civil területen az EPER helyett </a:t>
            </a:r>
            <a:r>
              <a:rPr lang="hu-HU" sz="2000" b="1" dirty="0">
                <a:latin typeface="+mj-lt"/>
              </a:rPr>
              <a:t>új pályázatkezelő rendszer </a:t>
            </a:r>
            <a:r>
              <a:rPr lang="hu-HU" sz="2000" dirty="0">
                <a:latin typeface="+mj-lt"/>
              </a:rPr>
              <a:t>(NIR) bevezetése 2020-tól;</a:t>
            </a:r>
          </a:p>
          <a:p>
            <a:r>
              <a:rPr lang="hu-HU" sz="2000" b="1" dirty="0">
                <a:latin typeface="+mj-lt"/>
              </a:rPr>
              <a:t>határon túli szervezetek </a:t>
            </a:r>
            <a:r>
              <a:rPr lang="hu-HU" sz="2000" dirty="0">
                <a:latin typeface="+mj-lt"/>
              </a:rPr>
              <a:t>kötelező befogadása minden kollégiumban önállóan és társpályázóként (KK) NEA2021-től;</a:t>
            </a:r>
          </a:p>
          <a:p>
            <a:r>
              <a:rPr lang="hu-HU" sz="2000" b="1" dirty="0">
                <a:latin typeface="+mj-lt"/>
              </a:rPr>
              <a:t>várólista eltörlése </a:t>
            </a:r>
            <a:r>
              <a:rPr lang="hu-HU" sz="2000" dirty="0">
                <a:latin typeface="+mj-lt"/>
              </a:rPr>
              <a:t>2020. szeptember 1-től.</a:t>
            </a:r>
          </a:p>
          <a:p>
            <a:r>
              <a:rPr lang="hu-HU" sz="2000" b="1" dirty="0">
                <a:latin typeface="+mj-lt"/>
              </a:rPr>
              <a:t>Nem szükséges önrész </a:t>
            </a:r>
            <a:r>
              <a:rPr lang="hu-HU" sz="2000" dirty="0">
                <a:latin typeface="+mj-lt"/>
              </a:rPr>
              <a:t>(NEA2018-ban már nem…)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5235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lvl="0" indent="-274320" algn="ctr">
              <a:spcBef>
                <a:spcPct val="20000"/>
              </a:spcBef>
            </a:pPr>
            <a:r>
              <a:rPr lang="hu-HU" sz="3200" b="1" dirty="0">
                <a:solidFill>
                  <a:prstClr val="black"/>
                </a:solidFill>
                <a:ea typeface="+mn-ea"/>
                <a:cs typeface="+mn-cs"/>
              </a:rPr>
              <a:t>NEA 2023-t érintő legfontosabb ismérvek</a:t>
            </a:r>
            <a:br>
              <a:rPr lang="hu-HU" sz="3200" b="1" u="sng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</a:b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sz="3100" dirty="0">
                <a:latin typeface="+mj-lt"/>
              </a:rPr>
              <a:t>Az egyszerűsített támogatás továbbra is </a:t>
            </a:r>
            <a:r>
              <a:rPr lang="hu-HU" sz="3100" b="1" dirty="0">
                <a:latin typeface="+mj-lt"/>
              </a:rPr>
              <a:t>350 e Ft volt.</a:t>
            </a:r>
          </a:p>
          <a:p>
            <a:r>
              <a:rPr lang="hu-HU" sz="3100" b="1" dirty="0">
                <a:latin typeface="+mj-lt"/>
              </a:rPr>
              <a:t>A 150 e </a:t>
            </a:r>
            <a:r>
              <a:rPr lang="hu-HU" sz="3100" b="1" dirty="0" err="1">
                <a:latin typeface="+mj-lt"/>
              </a:rPr>
              <a:t>ft</a:t>
            </a:r>
            <a:r>
              <a:rPr lang="hu-HU" sz="3100" b="1" dirty="0">
                <a:latin typeface="+mj-lt"/>
              </a:rPr>
              <a:t> támogatás megtartása </a:t>
            </a:r>
            <a:r>
              <a:rPr lang="hu-HU" sz="3100" dirty="0">
                <a:latin typeface="+mj-lt"/>
              </a:rPr>
              <a:t>azoknak a formailag érvényes szervezeteknek, amelyek nem nyertek az összevont támogatási kategóriában. (Jelezni kellett…)  </a:t>
            </a:r>
          </a:p>
          <a:p>
            <a:r>
              <a:rPr lang="hu-HU" sz="3100" dirty="0">
                <a:latin typeface="+mj-lt"/>
              </a:rPr>
              <a:t>Az egyszerűsített támogatás esetében  a jogosultsági határ (2022 óta a korábbi 5 millió </a:t>
            </a:r>
            <a:r>
              <a:rPr lang="hu-HU" sz="3100" dirty="0" err="1">
                <a:latin typeface="+mj-lt"/>
              </a:rPr>
              <a:t>ft</a:t>
            </a:r>
            <a:r>
              <a:rPr lang="hu-HU" sz="3100" dirty="0">
                <a:latin typeface="+mj-lt"/>
              </a:rPr>
              <a:t> helyett) már </a:t>
            </a:r>
            <a:r>
              <a:rPr lang="hu-HU" sz="3100" b="1" dirty="0">
                <a:latin typeface="+mj-lt"/>
              </a:rPr>
              <a:t>hétmillió forint, amelybe továbbra sem számít bele a Magyar Falu Program</a:t>
            </a:r>
            <a:r>
              <a:rPr lang="hu-HU" sz="3100" dirty="0">
                <a:latin typeface="+mj-lt"/>
              </a:rPr>
              <a:t> terhére nyújtott támogatások összege.</a:t>
            </a:r>
          </a:p>
          <a:p>
            <a:r>
              <a:rPr lang="hu-HU" sz="3100" b="1" dirty="0">
                <a:latin typeface="+mj-lt"/>
              </a:rPr>
              <a:t>Egyszerűsített elszámolás </a:t>
            </a:r>
            <a:r>
              <a:rPr lang="hu-HU" sz="3100" dirty="0">
                <a:latin typeface="+mj-lt"/>
              </a:rPr>
              <a:t>bevezetése a normatív támogatások esetében 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4544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Egyszerűsített támogatás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dirty="0"/>
              <a:t>A </a:t>
            </a:r>
            <a:r>
              <a:rPr lang="hu-HU" b="1" u="sng" dirty="0"/>
              <a:t>helyi vagy területi hatókörű </a:t>
            </a:r>
            <a:r>
              <a:rPr lang="hu-HU" dirty="0"/>
              <a:t>civil szervezetek egyszerűsített támogatása, amelyet a civil szervezet </a:t>
            </a:r>
            <a:r>
              <a:rPr lang="hu-HU" b="1" u="sng" dirty="0"/>
              <a:t>alapcél szerinti tevékenységéhez </a:t>
            </a:r>
            <a:r>
              <a:rPr lang="hu-HU" dirty="0"/>
              <a:t>kapcsolódó költségeinek fedezésére fordít. </a:t>
            </a:r>
          </a:p>
          <a:p>
            <a:pPr lvl="0"/>
            <a:r>
              <a:rPr lang="hu-HU" b="1" u="sng" dirty="0"/>
              <a:t>Jogosultsági alapon, beérkezési sorrendben </a:t>
            </a:r>
            <a:r>
              <a:rPr lang="hu-HU" dirty="0"/>
              <a:t>a támogatási keret kimerüléséig biztosítandó.</a:t>
            </a:r>
          </a:p>
          <a:p>
            <a:pPr lvl="0"/>
            <a:r>
              <a:rPr lang="hu-HU" dirty="0"/>
              <a:t>Az egyszerűsített támogatás esetén is az Alapkezelő támogatói okiratot bocsát ki.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73262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4400" b="1" dirty="0">
                <a:solidFill>
                  <a:schemeClr val="tx1"/>
                </a:solidFill>
              </a:rPr>
              <a:t>Az egyszerűsített támogatás egyéb feltételei </a:t>
            </a:r>
            <a:endParaRPr lang="hu-HU" sz="44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megelőző </a:t>
            </a:r>
            <a:r>
              <a:rPr lang="hu-HU" b="1" dirty="0"/>
              <a:t>két évben számviteli beszámolóval kell </a:t>
            </a:r>
            <a:r>
              <a:rPr lang="hu-HU" dirty="0"/>
              <a:t>rendelkeznie a szervezetnek, </a:t>
            </a:r>
          </a:p>
          <a:p>
            <a:r>
              <a:rPr lang="hu-HU" u="sng" dirty="0"/>
              <a:t>megelőző két üzleti évben </a:t>
            </a:r>
            <a:r>
              <a:rPr lang="hu-HU" b="1" u="sng" dirty="0"/>
              <a:t>bevétele egyik évben sem érheti el </a:t>
            </a:r>
            <a:r>
              <a:rPr lang="hu-HU" u="sng" dirty="0"/>
              <a:t>a </a:t>
            </a:r>
            <a:r>
              <a:rPr lang="hu-HU" b="1" u="sng" dirty="0"/>
              <a:t>hétmillió forintot</a:t>
            </a:r>
            <a:r>
              <a:rPr lang="hu-HU" dirty="0"/>
              <a:t>, és </a:t>
            </a:r>
          </a:p>
          <a:p>
            <a:r>
              <a:rPr lang="hu-HU" b="1" dirty="0"/>
              <a:t>nem nyújtottak be az adott költségvetési évben összevont támogatásra igényt. </a:t>
            </a:r>
          </a:p>
          <a:p>
            <a:r>
              <a:rPr lang="hu-HU" dirty="0"/>
              <a:t>A keret kimerüléséig, jogosultsági alapon, beérkezési sorrendben az érvényes támogatási igények kielégíthetőek. 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67B89-F8EF-441F-AF7C-EAEA0879900E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9427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b="1" dirty="0">
                <a:solidFill>
                  <a:schemeClr val="tx1"/>
                </a:solidFill>
              </a:rPr>
              <a:t>Az egyszerűsített támogatás összege és biztosításának módja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támogatás </a:t>
            </a:r>
            <a:r>
              <a:rPr lang="hu-HU" b="1" u="sng" dirty="0"/>
              <a:t>önrész nélkül</a:t>
            </a:r>
            <a:r>
              <a:rPr lang="hu-HU" dirty="0"/>
              <a:t>, támogatási előlegként, vissza nem térítendő támogatásként biztosítandó</a:t>
            </a:r>
          </a:p>
          <a:p>
            <a:r>
              <a:rPr lang="hu-HU" dirty="0"/>
              <a:t>Az egyszerűsített támogatás keretében a támogatási igényben jelzett, de </a:t>
            </a:r>
            <a:r>
              <a:rPr lang="hu-HU" u="sng" dirty="0"/>
              <a:t>legfeljebb 350.000 Ft összegű támogatás volt </a:t>
            </a:r>
            <a:r>
              <a:rPr lang="hu-HU" dirty="0"/>
              <a:t>nyújtható.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5981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8525</TotalTime>
  <Words>2510</Words>
  <Application>Microsoft Office PowerPoint</Application>
  <PresentationFormat>Diavetítés a képernyőre (4:3 oldalarány)</PresentationFormat>
  <Paragraphs>416</Paragraphs>
  <Slides>30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2</vt:i4>
      </vt:variant>
      <vt:variant>
        <vt:lpstr>Diacímek</vt:lpstr>
      </vt:variant>
      <vt:variant>
        <vt:i4>30</vt:i4>
      </vt:variant>
    </vt:vector>
  </HeadingPairs>
  <TitlesOfParts>
    <vt:vector size="39" baseType="lpstr">
      <vt:lpstr>Arial</vt:lpstr>
      <vt:lpstr>Calibri</vt:lpstr>
      <vt:lpstr>Constantia</vt:lpstr>
      <vt:lpstr>Palatino Linotype</vt:lpstr>
      <vt:lpstr>Times New Roman</vt:lpstr>
      <vt:lpstr>Wingdings</vt:lpstr>
      <vt:lpstr>Wingdings 2</vt:lpstr>
      <vt:lpstr>Áramlás</vt:lpstr>
      <vt:lpstr>Office-téma</vt:lpstr>
      <vt:lpstr>Tájékoztató a NEA 2023. évi pályázatainak tapasztalatairól, egyéb fontos információk Salgótarján, 2023.09.13.</vt:lpstr>
      <vt:lpstr>Mit kell tudni a Nemzeti Együttműködési Alapról?</vt:lpstr>
      <vt:lpstr>A NEA bevételi forrásai</vt:lpstr>
      <vt:lpstr>A NEA teljes keretösszegének változása (milliárd ft)</vt:lpstr>
      <vt:lpstr> A NEA pályázatainak legfontosabb korábbi változásai</vt:lpstr>
      <vt:lpstr>NEA 2023-t érintő legfontosabb ismérvek </vt:lpstr>
      <vt:lpstr>Egyszerűsített támogatás</vt:lpstr>
      <vt:lpstr>Az egyszerűsített támogatás egyéb feltételei </vt:lpstr>
      <vt:lpstr>Az egyszerűsített támogatás összege és biztosításának módja</vt:lpstr>
      <vt:lpstr>Az egyszerűsített támogatás felhasználása</vt:lpstr>
      <vt:lpstr>Az egyszerűsített támogatás országos  tapasztalatai  NEA 2019 – NEA 2023</vt:lpstr>
      <vt:lpstr>Az érvénytelenség leggyakoribb esetei (NEAG)</vt:lpstr>
      <vt:lpstr>Egyszerűsített támogatás Nógrád vármegyében NEA 2019 - NEA 2023</vt:lpstr>
      <vt:lpstr>Összevont támogatás</vt:lpstr>
      <vt:lpstr>Az összevont támogatás országos adatai  NEA 2019 – NEA 2023</vt:lpstr>
      <vt:lpstr>Az érvénytelenség leggyakoribb esetei (NEAO)</vt:lpstr>
      <vt:lpstr>Az összevont támogatás Nógrád vármegyei adatai NEA 2019– NEA 2023</vt:lpstr>
      <vt:lpstr>A NEA 2023. évi megyei adatainak összegzése (összevont és egyszerűsített)</vt:lpstr>
      <vt:lpstr>NEA 2023 Normatív pályázat 1. </vt:lpstr>
      <vt:lpstr>NEA 2023 Normatív pályázat 2.</vt:lpstr>
      <vt:lpstr>NEA 2023 Normatív pályázat nyertes szervezetek vármegyei bontás</vt:lpstr>
      <vt:lpstr>NEA 2023 Normatív pályázat nyertes szervezetek vármegyei bontás</vt:lpstr>
      <vt:lpstr>Jellemző formai hibák a normatív pályázat esetében</vt:lpstr>
      <vt:lpstr>Falusi Civil Alap (FCA)</vt:lpstr>
      <vt:lpstr>FCA kategóriák</vt:lpstr>
      <vt:lpstr>A Városi Civil Alap</vt:lpstr>
      <vt:lpstr>Információk a Városi Civil Alapról</vt:lpstr>
      <vt:lpstr>Az igényelhető és elnyerhető támogatás mértéke</vt:lpstr>
      <vt:lpstr>A NEA rendelet 2023. évi (NEA 2024-et érintő) legfontosabb módosításaiból</vt:lpstr>
      <vt:lpstr>Köszönöm a megtisztelő figyelmüket!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i.kisanna</dc:creator>
  <cp:lastModifiedBy>NMKH user</cp:lastModifiedBy>
  <cp:revision>455</cp:revision>
  <cp:lastPrinted>2017-03-03T08:56:10Z</cp:lastPrinted>
  <dcterms:created xsi:type="dcterms:W3CDTF">2015-04-16T09:42:04Z</dcterms:created>
  <dcterms:modified xsi:type="dcterms:W3CDTF">2023-09-13T14:40:02Z</dcterms:modified>
</cp:coreProperties>
</file>