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6" r:id="rId3"/>
    <p:sldId id="289" r:id="rId4"/>
    <p:sldId id="262" r:id="rId5"/>
    <p:sldId id="290" r:id="rId6"/>
    <p:sldId id="291" r:id="rId7"/>
    <p:sldId id="292" r:id="rId8"/>
    <p:sldId id="276" r:id="rId9"/>
    <p:sldId id="264" r:id="rId10"/>
    <p:sldId id="288" r:id="rId11"/>
    <p:sldId id="267" r:id="rId12"/>
    <p:sldId id="293" r:id="rId13"/>
    <p:sldId id="269" r:id="rId14"/>
    <p:sldId id="274" r:id="rId15"/>
    <p:sldId id="287"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sida Tamás" initials="K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1" d="100"/>
          <a:sy n="81" d="100"/>
        </p:scale>
        <p:origin x="70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hu-HU"/>
              <a:t>Mintacím szerkesztése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hu-HU"/>
              <a:t>Mintacím szerkesztése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8BD862E7-95FA-4FC4-9EC5-DDBFA8DC7417}"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hu-HU"/>
              <a:t>Mintacím szerkesztése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8DB987F2-A784-4F72-BB57-0E9EACDE722E}"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hu-HU"/>
              <a:t>Mintacím szerkesztése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40BBD51E-4B19-444E-85C0-DBD7EB6263F4}"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hu-HU"/>
              <a:t>Mintacím szerkesztése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F0D7255A-4AD5-4D3E-9A0A-689DA3BA976C}"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hasáb">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hu-HU"/>
              <a:t>Mintacím szerkesztése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3" name="Date Placeholder 2"/>
          <p:cNvSpPr>
            <a:spLocks noGrp="1"/>
          </p:cNvSpPr>
          <p:nvPr>
            <p:ph type="dt" sz="half" idx="10"/>
          </p:nvPr>
        </p:nvSpPr>
        <p:spPr/>
        <p:txBody>
          <a:bodyPr/>
          <a:lstStyle/>
          <a:p>
            <a:fld id="{3EE0AD15-87AC-45B2-9EE5-8D165AF83CD7}" type="datetimeFigureOut">
              <a:rPr lang="en-US" dirty="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éphasáb">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hu-HU"/>
              <a:t>Mintacím szerkesztése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3" name="Date Placeholder 2"/>
          <p:cNvSpPr>
            <a:spLocks noGrp="1"/>
          </p:cNvSpPr>
          <p:nvPr>
            <p:ph type="dt" sz="half" idx="10"/>
          </p:nvPr>
        </p:nvSpPr>
        <p:spPr/>
        <p:txBody>
          <a:bodyPr/>
          <a:lstStyle/>
          <a:p>
            <a:fld id="{FCC40CCD-F0D6-4CC2-A4C8-2D7D0D875F02}" type="datetimeFigureOut">
              <a:rPr lang="en-US" dirty="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9/13/2023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hu-HU"/>
              <a:t>Mintacím szerkesztése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C9A00F7B-89C5-4DF7-A309-6263220147D4}"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hu-HU"/>
              <a:t>Mintacím szerkesztése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80322" y="3030008"/>
            <a:ext cx="4698355" cy="2906179"/>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5594123" y="3030008"/>
            <a:ext cx="4700059" cy="2906179"/>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hu-HU"/>
              <a:t>Mintacím szerkesztése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3CDCB01F-D966-4C62-B900-0BE008A90C98}"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hu-HU"/>
              <a:t>Mintacím szerkesztése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5E73A0EA-7DC7-4964-BB97-B173EF3B859A}"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9/13/2023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jpg"/><Relationship Id="rId5" Type="http://schemas.openxmlformats.org/officeDocument/2006/relationships/image" Target="../media/image22.emf"/><Relationship Id="rId4" Type="http://schemas.openxmlformats.org/officeDocument/2006/relationships/package" Target="../embeddings/Microsoft_Word_Document.docx"/></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cid:ii_l5tdf7e90" TargetMode="External"/><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package" Target="../embeddings/Microsoft_Excel_Worksheet.xlsx"/></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pPr algn="ctr"/>
            <a:br>
              <a:rPr lang="hu-HU" sz="2200" dirty="0"/>
            </a:br>
            <a:br>
              <a:rPr lang="hu-HU" sz="2200" dirty="0"/>
            </a:br>
            <a:br>
              <a:rPr lang="hu-HU" sz="2200" dirty="0"/>
            </a:br>
            <a:r>
              <a:rPr lang="hu-HU" sz="2800" dirty="0">
                <a:latin typeface="Times New Roman" panose="02020603050405020304" pitchFamily="18" charset="0"/>
                <a:cs typeface="Times New Roman" panose="02020603050405020304" pitchFamily="18" charset="0"/>
              </a:rPr>
              <a:t>Civil és Társadalmi Kapcsolatokért Felelős </a:t>
            </a:r>
            <a:br>
              <a:rPr lang="hu-HU" sz="2800" dirty="0">
                <a:latin typeface="Times New Roman" panose="02020603050405020304" pitchFamily="18" charset="0"/>
                <a:cs typeface="Times New Roman" panose="02020603050405020304" pitchFamily="18" charset="0"/>
              </a:rPr>
            </a:br>
            <a:r>
              <a:rPr lang="hu-HU" sz="2800" dirty="0">
                <a:latin typeface="Times New Roman" panose="02020603050405020304" pitchFamily="18" charset="0"/>
                <a:cs typeface="Times New Roman" panose="02020603050405020304" pitchFamily="18" charset="0"/>
              </a:rPr>
              <a:t>Helyettes Államtitkárság civil területet érintő </a:t>
            </a:r>
            <a:br>
              <a:rPr lang="hu-HU" sz="2800" dirty="0">
                <a:latin typeface="Times New Roman" panose="02020603050405020304" pitchFamily="18" charset="0"/>
                <a:cs typeface="Times New Roman" panose="02020603050405020304" pitchFamily="18" charset="0"/>
              </a:rPr>
            </a:br>
            <a:r>
              <a:rPr lang="hu-HU" sz="2800" dirty="0">
                <a:latin typeface="Times New Roman" panose="02020603050405020304" pitchFamily="18" charset="0"/>
                <a:cs typeface="Times New Roman" panose="02020603050405020304" pitchFamily="18" charset="0"/>
              </a:rPr>
              <a:t>szakmai programjai, eseményei</a:t>
            </a:r>
          </a:p>
        </p:txBody>
      </p:sp>
      <p:sp>
        <p:nvSpPr>
          <p:cNvPr id="3" name="Alcím 2"/>
          <p:cNvSpPr>
            <a:spLocks noGrp="1"/>
          </p:cNvSpPr>
          <p:nvPr>
            <p:ph type="subTitle" idx="1"/>
          </p:nvPr>
        </p:nvSpPr>
        <p:spPr>
          <a:xfrm>
            <a:off x="3893079" y="4402277"/>
            <a:ext cx="8144134" cy="1117687"/>
          </a:xfrm>
        </p:spPr>
        <p:txBody>
          <a:bodyPr>
            <a:normAutofit lnSpcReduction="10000"/>
          </a:bodyPr>
          <a:lstStyle/>
          <a:p>
            <a:r>
              <a:rPr lang="hu-HU" b="1" dirty="0">
                <a:solidFill>
                  <a:schemeClr val="bg1"/>
                </a:solidFill>
                <a:latin typeface="Times New Roman" panose="02020603050405020304" pitchFamily="18" charset="0"/>
                <a:cs typeface="Times New Roman" panose="02020603050405020304" pitchFamily="18" charset="0"/>
              </a:rPr>
              <a:t>Dr. Kisida Tamás</a:t>
            </a:r>
            <a:r>
              <a:rPr lang="hu-HU" dirty="0">
                <a:solidFill>
                  <a:schemeClr val="bg1"/>
                </a:solidFill>
                <a:latin typeface="Times New Roman" panose="02020603050405020304" pitchFamily="18" charset="0"/>
                <a:cs typeface="Times New Roman" panose="02020603050405020304" pitchFamily="18" charset="0"/>
              </a:rPr>
              <a:t> jogi referens</a:t>
            </a:r>
          </a:p>
          <a:p>
            <a:r>
              <a:rPr lang="hu-HU" dirty="0">
                <a:solidFill>
                  <a:schemeClr val="bg1"/>
                </a:solidFill>
                <a:latin typeface="Times New Roman" panose="02020603050405020304" pitchFamily="18" charset="0"/>
                <a:cs typeface="Times New Roman" panose="02020603050405020304" pitchFamily="18" charset="0"/>
              </a:rPr>
              <a:t>Miniszterelnökség </a:t>
            </a:r>
          </a:p>
          <a:p>
            <a:r>
              <a:rPr lang="hu-HU" dirty="0">
                <a:solidFill>
                  <a:schemeClr val="bg1"/>
                </a:solidFill>
                <a:latin typeface="Times New Roman" panose="02020603050405020304" pitchFamily="18" charset="0"/>
                <a:cs typeface="Times New Roman" panose="02020603050405020304" pitchFamily="18" charset="0"/>
              </a:rPr>
              <a:t>Civil Kapcsolatok és Társadalmi Konzultáció Főosztálya</a:t>
            </a:r>
            <a:r>
              <a:rPr lang="hu-HU" dirty="0">
                <a:solidFill>
                  <a:schemeClr val="bg1"/>
                </a:solidFill>
              </a:rPr>
              <a:t> </a:t>
            </a:r>
          </a:p>
        </p:txBody>
      </p:sp>
      <p:sp>
        <p:nvSpPr>
          <p:cNvPr id="4" name="Téglalap 3"/>
          <p:cNvSpPr/>
          <p:nvPr/>
        </p:nvSpPr>
        <p:spPr>
          <a:xfrm>
            <a:off x="0" y="5815462"/>
            <a:ext cx="11920151" cy="400110"/>
          </a:xfrm>
          <a:prstGeom prst="rect">
            <a:avLst/>
          </a:prstGeom>
        </p:spPr>
        <p:txBody>
          <a:bodyPr wrap="square">
            <a:spAutoFit/>
          </a:bodyPr>
          <a:lstStyle/>
          <a:p>
            <a:pPr algn="r"/>
            <a:r>
              <a:rPr lang="hu-HU" b="1" dirty="0">
                <a:solidFill>
                  <a:schemeClr val="bg1"/>
                </a:solidFill>
                <a:latin typeface="Times New Roman" panose="02020603050405020304" pitchFamily="18" charset="0"/>
                <a:cs typeface="Times New Roman" panose="02020603050405020304" pitchFamily="18" charset="0"/>
              </a:rPr>
              <a:t> </a:t>
            </a:r>
            <a:r>
              <a:rPr lang="hu-HU" sz="2000" b="1" dirty="0">
                <a:solidFill>
                  <a:schemeClr val="bg1"/>
                </a:solidFill>
                <a:latin typeface="Times New Roman" panose="02020603050405020304" pitchFamily="18" charset="0"/>
                <a:cs typeface="Times New Roman" panose="02020603050405020304" pitchFamily="18" charset="0"/>
              </a:rPr>
              <a:t>2023. szeptember 12-13. </a:t>
            </a:r>
            <a:endParaRPr lang="hu-HU" sz="2000" dirty="0">
              <a:solidFill>
                <a:schemeClr val="bg1"/>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859" y="200131"/>
            <a:ext cx="3105718" cy="2200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Kép 5">
            <a:extLst>
              <a:ext uri="{FF2B5EF4-FFF2-40B4-BE49-F238E27FC236}">
                <a16:creationId xmlns:a16="http://schemas.microsoft.com/office/drawing/2014/main" id="{4E9DB20A-F649-4773-B41C-6F5C189BAD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892" y="4439789"/>
            <a:ext cx="1994994" cy="2035468"/>
          </a:xfrm>
          <a:prstGeom prst="rect">
            <a:avLst/>
          </a:prstGeom>
        </p:spPr>
      </p:pic>
    </p:spTree>
    <p:extLst>
      <p:ext uri="{BB962C8B-B14F-4D97-AF65-F5344CB8AC3E}">
        <p14:creationId xmlns:p14="http://schemas.microsoft.com/office/powerpoint/2010/main" val="3803081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a:latin typeface="Times New Roman" panose="02020603050405020304" pitchFamily="18" charset="0"/>
                <a:cs typeface="Times New Roman" panose="02020603050405020304" pitchFamily="18" charset="0"/>
              </a:rPr>
              <a:t>Rendkívüli középiskolás osztályfőnöki órák</a:t>
            </a:r>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88170" y="442097"/>
            <a:ext cx="2203830" cy="3113511"/>
          </a:xfrm>
        </p:spPr>
      </p:pic>
      <p:sp>
        <p:nvSpPr>
          <p:cNvPr id="5" name="Téglalap 4"/>
          <p:cNvSpPr/>
          <p:nvPr/>
        </p:nvSpPr>
        <p:spPr>
          <a:xfrm>
            <a:off x="156520" y="2097902"/>
            <a:ext cx="8279026" cy="4370427"/>
          </a:xfrm>
          <a:prstGeom prst="rect">
            <a:avLst/>
          </a:prstGeom>
        </p:spPr>
        <p:txBody>
          <a:bodyPr wrap="square">
            <a:spAutoFit/>
          </a:bodyPr>
          <a:lstStyle/>
          <a:p>
            <a:pPr algn="just">
              <a:spcAft>
                <a:spcPts val="0"/>
              </a:spcAft>
            </a:pPr>
            <a:r>
              <a:rPr lang="hu-H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2021/2022-es iskolai tanév végén, a középiskolák 9-10. osztályos diákjai számára országos program keretében a civil központok közreműködésével rendhagyó osztályfőnöki órák megtartására került sor az ország valamennyi vármegyéjében és a fővárosban is.</a:t>
            </a:r>
          </a:p>
          <a:p>
            <a:pPr algn="just">
              <a:spcAft>
                <a:spcPts val="0"/>
              </a:spcAft>
            </a:pPr>
            <a:r>
              <a:rPr lang="hu-HU"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br>
              <a:rPr lang="hu-HU"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hu-HU"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program célja, hogy országszerte felhívja a diákok figyelmét a hazai civil szervezetek sokszínűségére és lehetőségeire, az önkéntességre, a civil közösségi lét fontosságára és a számukra is kötelező 50 óra iskolai közösségi szolgálat civil területen történő teljesítésére. </a:t>
            </a:r>
            <a:r>
              <a:rPr lang="hu-H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2 x 45 percben megtartott rendhagyó tanórák során külön a fiataloknak szerkesztett kiadvány, tájékoztató kisfilmek, illetve egy „civil társasjáték” is bemutatásra kerülnek. Az ALACOOLJ! nevet viselő, kreatív kooperációs  társasjáték online formában is elérhető és letölthető a Civil Információs Portálon.</a:t>
            </a:r>
            <a:endParaRPr lang="hu-HU" sz="16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hu-HU"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hu-HU" sz="1400" dirty="0">
              <a:latin typeface="Times New Roman" panose="02020603050405020304" pitchFamily="18" charset="0"/>
              <a:ea typeface="Calibri" panose="020F0502020204030204" pitchFamily="34" charset="0"/>
              <a:cs typeface="Times New Roman" panose="02020603050405020304" pitchFamily="18" charset="0"/>
            </a:endParaRPr>
          </a:p>
          <a:p>
            <a:pPr lvl="0" algn="ctr"/>
            <a:r>
              <a:rPr lang="hu-HU" b="1" dirty="0">
                <a:solidFill>
                  <a:schemeClr val="bg1"/>
                </a:solidFill>
                <a:latin typeface="Times New Roman" panose="02020603050405020304" pitchFamily="18" charset="0"/>
                <a:cs typeface="Times New Roman" panose="02020603050405020304" pitchFamily="18" charset="0"/>
              </a:rPr>
              <a:t>A 2021/2022-es, valamint a 2022/2023-as tanévben országszerte eddig összesen 68 középiskolában több mint 2500 diák vett részt a programon, mely a 2023/2024-es tanév őszi félévében folytatódik.</a:t>
            </a:r>
          </a:p>
          <a:p>
            <a:pPr algn="ctr">
              <a:spcAft>
                <a:spcPts val="0"/>
              </a:spcAft>
            </a:pPr>
            <a:r>
              <a:rPr lang="hu-HU" dirty="0">
                <a:latin typeface="Calibri" panose="020F0502020204030204" pitchFamily="34" charset="0"/>
                <a:ea typeface="Calibri" panose="020F0502020204030204" pitchFamily="34" charset="0"/>
              </a:rPr>
              <a:t> </a:t>
            </a:r>
          </a:p>
          <a:p>
            <a:pPr>
              <a:spcAft>
                <a:spcPts val="0"/>
              </a:spcAft>
            </a:pPr>
            <a:r>
              <a:rPr lang="hu-HU" sz="1600" dirty="0">
                <a:latin typeface="Calibri" panose="020F0502020204030204" pitchFamily="34" charset="0"/>
                <a:ea typeface="Calibri" panose="020F0502020204030204" pitchFamily="34" charset="0"/>
              </a:rPr>
              <a:t> </a:t>
            </a:r>
            <a:endParaRPr lang="hu-HU" sz="1600" dirty="0">
              <a:effectLst/>
              <a:latin typeface="Calibri" panose="020F0502020204030204" pitchFamily="34" charset="0"/>
              <a:ea typeface="Calibri" panose="020F0502020204030204" pitchFamily="34" charset="0"/>
            </a:endParaRPr>
          </a:p>
        </p:txBody>
      </p:sp>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012" y="3711305"/>
            <a:ext cx="2323837" cy="3146695"/>
          </a:xfrm>
          <a:prstGeom prst="rect">
            <a:avLst/>
          </a:prstGeom>
        </p:spPr>
      </p:pic>
    </p:spTree>
    <p:extLst>
      <p:ext uri="{BB962C8B-B14F-4D97-AF65-F5344CB8AC3E}">
        <p14:creationId xmlns:p14="http://schemas.microsoft.com/office/powerpoint/2010/main" val="371707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4000" b="1" dirty="0">
                <a:latin typeface="Times New Roman" panose="02020603050405020304" pitchFamily="18" charset="0"/>
                <a:cs typeface="Times New Roman" panose="02020603050405020304" pitchFamily="18" charset="0"/>
              </a:rPr>
              <a:t>Vármegyejárások</a:t>
            </a:r>
            <a:endParaRPr lang="hu-HU" sz="4000"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680321" y="2336872"/>
            <a:ext cx="10646706" cy="4521127"/>
          </a:xfrm>
        </p:spPr>
        <p:txBody>
          <a:bodyPr>
            <a:normAutofit/>
          </a:bodyPr>
          <a:lstStyle/>
          <a:p>
            <a:pPr marL="0" indent="0" algn="just">
              <a:lnSpc>
                <a:spcPct val="120000"/>
              </a:lnSpc>
              <a:spcBef>
                <a:spcPts val="0"/>
              </a:spcBef>
              <a:buNone/>
            </a:pPr>
            <a:r>
              <a:rPr lang="hu-HU" sz="2000" b="1" dirty="0">
                <a:solidFill>
                  <a:schemeClr val="bg1"/>
                </a:solidFill>
                <a:latin typeface="Times New Roman" panose="02020603050405020304" pitchFamily="18" charset="0"/>
                <a:cs typeface="Times New Roman" panose="02020603050405020304" pitchFamily="18" charset="0"/>
              </a:rPr>
              <a:t>2023. április – augusztus között ismét vármegyejárásokat (civil fórumokat, ún. kerekasztal beszélgetéseket) tartottunk.</a:t>
            </a:r>
          </a:p>
          <a:p>
            <a:pPr marL="0" indent="0" algn="just">
              <a:lnSpc>
                <a:spcPct val="120000"/>
              </a:lnSpc>
              <a:spcBef>
                <a:spcPts val="0"/>
              </a:spcBef>
              <a:buNone/>
            </a:pPr>
            <a:r>
              <a:rPr lang="hu-HU" sz="2000" b="1" u="sng" dirty="0">
                <a:solidFill>
                  <a:schemeClr val="bg1"/>
                </a:solidFill>
                <a:latin typeface="Times New Roman" panose="02020603050405020304" pitchFamily="18" charset="0"/>
                <a:cs typeface="Times New Roman" panose="02020603050405020304" pitchFamily="18" charset="0"/>
              </a:rPr>
              <a:t>A 2021 májusa óta már 110 alkalommal megtartott vármegyejárás célja:</a:t>
            </a:r>
          </a:p>
          <a:p>
            <a:pPr marL="0" lvl="0" indent="0" algn="just">
              <a:lnSpc>
                <a:spcPct val="120000"/>
              </a:lnSpc>
              <a:spcBef>
                <a:spcPts val="0"/>
              </a:spcBef>
              <a:buNone/>
            </a:pPr>
            <a:r>
              <a:rPr lang="hu-HU" sz="2000" dirty="0">
                <a:solidFill>
                  <a:schemeClr val="bg1"/>
                </a:solidFill>
                <a:latin typeface="Times New Roman" panose="02020603050405020304" pitchFamily="18" charset="0"/>
                <a:cs typeface="Times New Roman" panose="02020603050405020304" pitchFamily="18" charset="0"/>
              </a:rPr>
              <a:t>- első kézből tájékoztatni a civil szervezeteket, illetve helyi a közigazgatást a civil területet érintő aktualitásokról,</a:t>
            </a:r>
          </a:p>
          <a:p>
            <a:pPr lvl="0" algn="just">
              <a:lnSpc>
                <a:spcPct val="120000"/>
              </a:lnSpc>
              <a:spcBef>
                <a:spcPts val="0"/>
              </a:spcBef>
              <a:buFontTx/>
              <a:buChar char="-"/>
            </a:pPr>
            <a:r>
              <a:rPr lang="hu-HU" sz="2000" dirty="0">
                <a:solidFill>
                  <a:schemeClr val="bg1"/>
                </a:solidFill>
                <a:latin typeface="Times New Roman" panose="02020603050405020304" pitchFamily="18" charset="0"/>
                <a:cs typeface="Times New Roman" panose="02020603050405020304" pitchFamily="18" charset="0"/>
              </a:rPr>
              <a:t>a civil szervezetek a helyi civil életről információt nyújtsanak a Miniszterelnökség részére, illetve javaslatokat, ötleteket fogalmazzanak meg, kérdéseket tegyenek fel a civil szféra vonatkozásában.</a:t>
            </a:r>
          </a:p>
          <a:p>
            <a:pPr marL="0" lvl="0" indent="0" algn="just">
              <a:lnSpc>
                <a:spcPct val="120000"/>
              </a:lnSpc>
              <a:spcBef>
                <a:spcPts val="0"/>
              </a:spcBef>
              <a:buNone/>
            </a:pPr>
            <a:endParaRPr lang="hu-HU" sz="2000" dirty="0">
              <a:solidFill>
                <a:schemeClr val="bg1"/>
              </a:solidFill>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hu-HU" sz="2000" b="1" dirty="0">
                <a:solidFill>
                  <a:schemeClr val="bg1"/>
                </a:solidFill>
                <a:latin typeface="Times New Roman" panose="02020603050405020304" pitchFamily="18" charset="0"/>
                <a:cs typeface="Times New Roman" panose="02020603050405020304" pitchFamily="18" charset="0"/>
              </a:rPr>
              <a:t>2023. április és augusztus között 11 vármegyében</a:t>
            </a:r>
            <a:r>
              <a:rPr lang="hu-HU" sz="2000" dirty="0">
                <a:solidFill>
                  <a:schemeClr val="bg1"/>
                </a:solidFill>
                <a:latin typeface="Times New Roman" panose="02020603050405020304" pitchFamily="18" charset="0"/>
                <a:cs typeface="Times New Roman" panose="02020603050405020304" pitchFamily="18" charset="0"/>
              </a:rPr>
              <a:t> (Heves, Hajdú-Bihar, Békés, Zala, Borsod-Abaúj-Zemplén, Tolna, Vas, Baranya, Nógrád, Komárom-Esztergom, Veszprém),</a:t>
            </a:r>
            <a:r>
              <a:rPr lang="hu-HU" sz="2000" b="1" dirty="0">
                <a:solidFill>
                  <a:schemeClr val="bg1"/>
                </a:solidFill>
                <a:latin typeface="Times New Roman" panose="02020603050405020304" pitchFamily="18" charset="0"/>
                <a:cs typeface="Times New Roman" panose="02020603050405020304" pitchFamily="18" charset="0"/>
              </a:rPr>
              <a:t> 38 kerekasztal-beszélgetést tartottunk,</a:t>
            </a:r>
            <a:r>
              <a:rPr lang="hu-HU" sz="2000" dirty="0">
                <a:solidFill>
                  <a:schemeClr val="bg1"/>
                </a:solidFill>
                <a:latin typeface="Times New Roman" panose="02020603050405020304" pitchFamily="18" charset="0"/>
                <a:cs typeface="Times New Roman" panose="02020603050405020304" pitchFamily="18" charset="0"/>
              </a:rPr>
              <a:t> összesen </a:t>
            </a:r>
            <a:r>
              <a:rPr lang="hu-HU" sz="2000" b="1" dirty="0">
                <a:solidFill>
                  <a:schemeClr val="bg1"/>
                </a:solidFill>
                <a:latin typeface="Times New Roman" panose="02020603050405020304" pitchFamily="18" charset="0"/>
                <a:cs typeface="Times New Roman" panose="02020603050405020304" pitchFamily="18" charset="0"/>
              </a:rPr>
              <a:t>több mint 600 civil szervezeti képviselő, illetve érdeklődő részvételével</a:t>
            </a:r>
            <a:r>
              <a:rPr lang="hu-HU" sz="2000" dirty="0">
                <a:solidFill>
                  <a:schemeClr val="bg1"/>
                </a:solidFill>
                <a:latin typeface="Times New Roman" panose="02020603050405020304" pitchFamily="18" charset="0"/>
                <a:cs typeface="Times New Roman" panose="02020603050405020304" pitchFamily="18" charset="0"/>
              </a:rPr>
              <a:t>.</a:t>
            </a:r>
          </a:p>
          <a:p>
            <a:pPr marL="0" lvl="0" indent="0" algn="just">
              <a:buNone/>
            </a:pPr>
            <a:endParaRPr lang="hu-HU" sz="2000" dirty="0">
              <a:solidFill>
                <a:schemeClr val="bg1"/>
              </a:solidFill>
              <a:latin typeface="Times New Roman" panose="02020603050405020304" pitchFamily="18" charset="0"/>
              <a:cs typeface="Times New Roman" panose="02020603050405020304" pitchFamily="18" charset="0"/>
            </a:endParaRPr>
          </a:p>
          <a:p>
            <a:pPr marL="0" indent="0" algn="just">
              <a:buNone/>
            </a:pPr>
            <a:endParaRPr lang="hu-HU" sz="2000" dirty="0">
              <a:solidFill>
                <a:schemeClr val="bg1"/>
              </a:solidFill>
            </a:endParaRPr>
          </a:p>
          <a:p>
            <a:pPr marL="0" indent="0">
              <a:buNone/>
            </a:pPr>
            <a:endParaRPr lang="hu-HU" dirty="0"/>
          </a:p>
        </p:txBody>
      </p:sp>
    </p:spTree>
    <p:extLst>
      <p:ext uri="{BB962C8B-B14F-4D97-AF65-F5344CB8AC3E}">
        <p14:creationId xmlns:p14="http://schemas.microsoft.com/office/powerpoint/2010/main" val="4007361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38411" y="851770"/>
            <a:ext cx="10023643" cy="959922"/>
          </a:xfrm>
        </p:spPr>
        <p:txBody>
          <a:bodyPr>
            <a:noAutofit/>
          </a:bodyPr>
          <a:lstStyle/>
          <a:p>
            <a:pPr lvl="0"/>
            <a:r>
              <a:rPr lang="hu-HU" sz="2800" b="1" dirty="0">
                <a:latin typeface="Times New Roman" panose="02020603050405020304" pitchFamily="18" charset="0"/>
                <a:cs typeface="Times New Roman" panose="02020603050405020304" pitchFamily="18" charset="0"/>
              </a:rPr>
              <a:t>„Civil összefogás a kárpátaljai közösségekért!” – Adventi adománygyűjtés kárpátaljai óvodák, iskolák, gyermekotthonok számára</a:t>
            </a:r>
            <a:endParaRPr lang="hu-HU" sz="2800"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111910" y="2229782"/>
            <a:ext cx="7055010" cy="4072164"/>
          </a:xfrm>
        </p:spPr>
        <p:txBody>
          <a:bodyPr>
            <a:normAutofit/>
          </a:bodyPr>
          <a:lstStyle/>
          <a:p>
            <a:pPr algn="just"/>
            <a:r>
              <a:rPr lang="hu-HU" sz="2000" dirty="0">
                <a:solidFill>
                  <a:schemeClr val="bg1"/>
                </a:solidFill>
                <a:latin typeface="Times New Roman" panose="02020603050405020304" pitchFamily="18" charset="0"/>
                <a:cs typeface="Times New Roman" panose="02020603050405020304" pitchFamily="18" charset="0"/>
              </a:rPr>
              <a:t>2022 adventi időszakában a Katolikus Karitásszal közös  adománygyűjtés során 23 olyan intézménynek (gyermekotthonok, bentlakásos intézmények, általános- és középiskolák, óvodák, ingyen konyhák, kollégiumok, karitatív központok) szerveztek gyűjtést a civil központok, amelyek szórványtelepüléseken működnek Kárpátalján (Például: Kőrösmező, Huszt, </a:t>
            </a:r>
            <a:r>
              <a:rPr lang="hu-HU" sz="2000" dirty="0" err="1">
                <a:solidFill>
                  <a:schemeClr val="bg1"/>
                </a:solidFill>
                <a:latin typeface="Times New Roman" panose="02020603050405020304" pitchFamily="18" charset="0"/>
                <a:cs typeface="Times New Roman" panose="02020603050405020304" pitchFamily="18" charset="0"/>
              </a:rPr>
              <a:t>Técső</a:t>
            </a:r>
            <a:r>
              <a:rPr lang="hu-HU" sz="2000" dirty="0">
                <a:solidFill>
                  <a:schemeClr val="bg1"/>
                </a:solidFill>
                <a:latin typeface="Times New Roman" panose="02020603050405020304" pitchFamily="18" charset="0"/>
                <a:cs typeface="Times New Roman" panose="02020603050405020304" pitchFamily="18" charset="0"/>
              </a:rPr>
              <a:t>, Munkács, </a:t>
            </a:r>
            <a:r>
              <a:rPr lang="hu-HU" sz="2000" dirty="0" err="1">
                <a:solidFill>
                  <a:schemeClr val="bg1"/>
                </a:solidFill>
                <a:latin typeface="Times New Roman" panose="02020603050405020304" pitchFamily="18" charset="0"/>
                <a:cs typeface="Times New Roman" panose="02020603050405020304" pitchFamily="18" charset="0"/>
              </a:rPr>
              <a:t>Nagyberezna</a:t>
            </a:r>
            <a:r>
              <a:rPr lang="hu-HU" sz="2000" dirty="0">
                <a:solidFill>
                  <a:schemeClr val="bg1"/>
                </a:solidFill>
                <a:latin typeface="Times New Roman" panose="02020603050405020304" pitchFamily="18" charset="0"/>
                <a:cs typeface="Times New Roman" panose="02020603050405020304" pitchFamily="18" charset="0"/>
              </a:rPr>
              <a:t>, </a:t>
            </a:r>
            <a:r>
              <a:rPr lang="hu-HU" sz="2000" dirty="0" err="1">
                <a:solidFill>
                  <a:schemeClr val="bg1"/>
                </a:solidFill>
                <a:latin typeface="Times New Roman" panose="02020603050405020304" pitchFamily="18" charset="0"/>
                <a:cs typeface="Times New Roman" panose="02020603050405020304" pitchFamily="18" charset="0"/>
              </a:rPr>
              <a:t>Rahó</a:t>
            </a:r>
            <a:r>
              <a:rPr lang="hu-HU" sz="2000" dirty="0">
                <a:solidFill>
                  <a:schemeClr val="bg1"/>
                </a:solidFill>
                <a:latin typeface="Times New Roman" panose="02020603050405020304" pitchFamily="18" charset="0"/>
                <a:cs typeface="Times New Roman" panose="02020603050405020304" pitchFamily="18" charset="0"/>
              </a:rPr>
              <a:t>, Ungvár stb.). </a:t>
            </a:r>
          </a:p>
          <a:p>
            <a:pPr algn="just"/>
            <a:r>
              <a:rPr lang="hu-HU" sz="2000" dirty="0">
                <a:solidFill>
                  <a:schemeClr val="bg1"/>
                </a:solidFill>
                <a:latin typeface="Times New Roman" panose="02020603050405020304" pitchFamily="18" charset="0"/>
                <a:cs typeface="Times New Roman" panose="02020603050405020304" pitchFamily="18" charset="0"/>
              </a:rPr>
              <a:t>Az igények között tartós élelmiszerek, felnőtt és gyerek téli ruházat, tanszerek szerepeltek. Az adventi adománygyűjtési időszakban országosan összesen 452 doboznyi igény szerinti adomány, további nagy értékű elektronikai segédeszközök, valamint összesen 1.055.675 Ft értékű pénzadomány gyűlt össze a civil központok közreműködésével.</a:t>
            </a:r>
          </a:p>
          <a:p>
            <a:endParaRPr lang="hu-HU" dirty="0"/>
          </a:p>
        </p:txBody>
      </p:sp>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179" y="2122690"/>
            <a:ext cx="3366361" cy="2243364"/>
          </a:xfrm>
          <a:prstGeom prst="rect">
            <a:avLst/>
          </a:prstGeom>
        </p:spPr>
      </p:pic>
      <p:pic>
        <p:nvPicPr>
          <p:cNvPr id="8" name="Kép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0179" y="4462236"/>
            <a:ext cx="3366361" cy="2243364"/>
          </a:xfrm>
          <a:prstGeom prst="rect">
            <a:avLst/>
          </a:prstGeom>
        </p:spPr>
      </p:pic>
    </p:spTree>
    <p:extLst>
      <p:ext uri="{BB962C8B-B14F-4D97-AF65-F5344CB8AC3E}">
        <p14:creationId xmlns:p14="http://schemas.microsoft.com/office/powerpoint/2010/main" val="3463732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lgn="ctr">
              <a:lnSpc>
                <a:spcPct val="115000"/>
              </a:lnSpc>
              <a:spcBef>
                <a:spcPts val="800"/>
              </a:spcBef>
              <a:spcAft>
                <a:spcPts val="600"/>
              </a:spcAft>
            </a:pPr>
            <a:r>
              <a:rPr lang="hu-HU" sz="2400" b="1" dirty="0">
                <a:effectLst/>
                <a:latin typeface="Times New Roman" panose="02020603050405020304" pitchFamily="18" charset="0"/>
                <a:ea typeface="Calibri" panose="020F0502020204030204" pitchFamily="34" charset="0"/>
              </a:rPr>
              <a:t>Jó helyre megy! – országos népszerűsítő kampány az SZJA civil </a:t>
            </a:r>
            <a:br>
              <a:rPr lang="hu-HU" sz="2400" b="1" dirty="0">
                <a:effectLst/>
                <a:latin typeface="Times New Roman" panose="02020603050405020304" pitchFamily="18" charset="0"/>
                <a:ea typeface="Calibri" panose="020F0502020204030204" pitchFamily="34" charset="0"/>
              </a:rPr>
            </a:br>
            <a:r>
              <a:rPr lang="hu-HU" sz="2400" b="1" dirty="0">
                <a:effectLst/>
                <a:latin typeface="Times New Roman" panose="02020603050405020304" pitchFamily="18" charset="0"/>
                <a:ea typeface="Calibri" panose="020F0502020204030204" pitchFamily="34" charset="0"/>
              </a:rPr>
              <a:t>1%-</a:t>
            </a:r>
            <a:r>
              <a:rPr lang="hu-HU" sz="2400" b="1" dirty="0" err="1">
                <a:effectLst/>
                <a:latin typeface="Times New Roman" panose="02020603050405020304" pitchFamily="18" charset="0"/>
                <a:ea typeface="Calibri" panose="020F0502020204030204" pitchFamily="34" charset="0"/>
              </a:rPr>
              <a:t>ának</a:t>
            </a:r>
            <a:r>
              <a:rPr lang="hu-HU" sz="2400" b="1" dirty="0">
                <a:effectLst/>
                <a:latin typeface="Times New Roman" panose="02020603050405020304" pitchFamily="18" charset="0"/>
                <a:ea typeface="Calibri" panose="020F0502020204030204" pitchFamily="34" charset="0"/>
              </a:rPr>
              <a:t> felajánlásáról</a:t>
            </a:r>
            <a:endParaRPr lang="hu-HU" sz="2400" b="1" dirty="0">
              <a:effectLst/>
              <a:latin typeface="Times New Roman" panose="02020603050405020304" pitchFamily="18" charset="0"/>
              <a:ea typeface="Times New Roman" panose="02020603050405020304" pitchFamily="18" charset="0"/>
            </a:endParaRPr>
          </a:p>
        </p:txBody>
      </p:sp>
      <p:sp>
        <p:nvSpPr>
          <p:cNvPr id="3" name="Tartalom helye 2"/>
          <p:cNvSpPr>
            <a:spLocks noGrp="1"/>
          </p:cNvSpPr>
          <p:nvPr>
            <p:ph idx="1"/>
          </p:nvPr>
        </p:nvSpPr>
        <p:spPr/>
        <p:txBody>
          <a:bodyPr>
            <a:normAutofit/>
          </a:bodyPr>
          <a:lstStyle/>
          <a:p>
            <a:pPr marL="0" indent="0" algn="ctr">
              <a:buNone/>
            </a:pPr>
            <a:r>
              <a:rPr lang="hu-HU" sz="2200" b="1" dirty="0">
                <a:latin typeface="Times New Roman" panose="02020603050405020304" pitchFamily="18" charset="0"/>
                <a:cs typeface="Times New Roman" panose="02020603050405020304" pitchFamily="18" charset="0"/>
              </a:rPr>
              <a:t>Az adófizető magánszemélyek 1997 óta ajánlhatják fel adójuk 1%-át az erre jogosul civil szervezetnek.</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7251" y="2446638"/>
            <a:ext cx="6752965" cy="4501976"/>
          </a:xfrm>
          <a:prstGeom prst="rect">
            <a:avLst/>
          </a:prstGeom>
        </p:spPr>
      </p:pic>
      <p:sp>
        <p:nvSpPr>
          <p:cNvPr id="5" name="Téglalap 4"/>
          <p:cNvSpPr/>
          <p:nvPr/>
        </p:nvSpPr>
        <p:spPr>
          <a:xfrm>
            <a:off x="568563" y="3148078"/>
            <a:ext cx="5239964" cy="1047979"/>
          </a:xfrm>
          <a:prstGeom prst="rect">
            <a:avLst/>
          </a:prstGeom>
        </p:spPr>
        <p:txBody>
          <a:bodyPr wrap="square">
            <a:spAutoFit/>
          </a:bodyPr>
          <a:lstStyle/>
          <a:p>
            <a:pPr algn="just">
              <a:lnSpc>
                <a:spcPct val="115000"/>
              </a:lnSpc>
              <a:spcAft>
                <a:spcPts val="1000"/>
              </a:spcAft>
            </a:pPr>
            <a:r>
              <a:rPr lang="hu-H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Országszerte szeretnénk felhívni a figyelmet a segítségnyújtás és társadalmi felelősségvállalás fontosságára. </a:t>
            </a:r>
            <a:endParaRPr lang="hu-HU"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églalap 5"/>
          <p:cNvSpPr/>
          <p:nvPr/>
        </p:nvSpPr>
        <p:spPr>
          <a:xfrm>
            <a:off x="247287" y="4196057"/>
            <a:ext cx="6096000" cy="2431435"/>
          </a:xfrm>
          <a:prstGeom prst="rect">
            <a:avLst/>
          </a:prstGeom>
        </p:spPr>
        <p:txBody>
          <a:bodyPr>
            <a:spAutoFit/>
          </a:bodyPr>
          <a:lstStyle/>
          <a:p>
            <a:pPr algn="just">
              <a:spcAft>
                <a:spcPts val="0"/>
              </a:spcAft>
            </a:pPr>
            <a:r>
              <a:rPr lang="hu-HU" dirty="0">
                <a:solidFill>
                  <a:schemeClr val="bg1"/>
                </a:solidFill>
                <a:latin typeface="Times New Roman" panose="02020603050405020304" pitchFamily="18" charset="0"/>
                <a:cs typeface="Times New Roman" panose="02020603050405020304" pitchFamily="18" charset="0"/>
              </a:rPr>
              <a:t>2022-ben és 2023-ban is a civil központok hálózata segítséget nyújtott az SZJA civil 1%-ról való rendelkezéssel kapcsolatban, ugyanakkor országszerte felhívták a figyelmet a segítségnyújtás és társadalmi felelősségvállalás fontosságára. </a:t>
            </a:r>
          </a:p>
          <a:p>
            <a:pPr algn="just">
              <a:spcAft>
                <a:spcPts val="0"/>
              </a:spcAft>
            </a:pPr>
            <a:r>
              <a:rPr lang="hu-HU" sz="2000" b="1" dirty="0">
                <a:latin typeface="Times New Roman" panose="02020603050405020304" pitchFamily="18" charset="0"/>
                <a:cs typeface="Times New Roman" panose="02020603050405020304" pitchFamily="18" charset="0"/>
              </a:rPr>
              <a:t>2022-ben 28.822 civil szervezet számára 11,24 milliárd forintot ajánlottak fel. </a:t>
            </a:r>
            <a:r>
              <a:rPr lang="hu-HU" sz="2000" dirty="0">
                <a:solidFill>
                  <a:schemeClr val="bg1"/>
                </a:solidFill>
                <a:latin typeface="Times New Roman" panose="02020603050405020304" pitchFamily="18" charset="0"/>
                <a:cs typeface="Times New Roman" panose="02020603050405020304" pitchFamily="18" charset="0"/>
              </a:rPr>
              <a:t>(2021-ben: 28.241 szervezet számára és 10,51 milliárd forintot ajánlottak fel.) </a:t>
            </a:r>
            <a:endParaRPr lang="hu-HU"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hu-HU" sz="20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38670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3200" b="1" dirty="0">
                <a:latin typeface="Times New Roman" panose="02020603050405020304" pitchFamily="18" charset="0"/>
                <a:cs typeface="Times New Roman" panose="02020603050405020304" pitchFamily="18" charset="0"/>
              </a:rPr>
              <a:t>Értékteremtő  Közösségekért Díj</a:t>
            </a:r>
          </a:p>
        </p:txBody>
      </p:sp>
      <p:pic>
        <p:nvPicPr>
          <p:cNvPr id="8" name="Tartalom helye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50039" y="4802909"/>
            <a:ext cx="2602387" cy="2055091"/>
          </a:xfrm>
        </p:spPr>
      </p:pic>
      <p:sp>
        <p:nvSpPr>
          <p:cNvPr id="14" name="Téglalap 13"/>
          <p:cNvSpPr/>
          <p:nvPr/>
        </p:nvSpPr>
        <p:spPr>
          <a:xfrm>
            <a:off x="0" y="1959368"/>
            <a:ext cx="11730182" cy="1323439"/>
          </a:xfrm>
          <a:prstGeom prst="rect">
            <a:avLst/>
          </a:prstGeom>
        </p:spPr>
        <p:txBody>
          <a:bodyPr wrap="square">
            <a:spAutoFit/>
          </a:bodyPr>
          <a:lstStyle/>
          <a:p>
            <a:r>
              <a:rPr lang="hu-HU" sz="2000" dirty="0">
                <a:solidFill>
                  <a:schemeClr val="bg1"/>
                </a:solidFill>
                <a:latin typeface="Times New Roman" panose="02020603050405020304" pitchFamily="18" charset="0"/>
                <a:cs typeface="Times New Roman" panose="02020603050405020304" pitchFamily="18" charset="0"/>
              </a:rPr>
              <a:t>Az Értékteremtő Közösségekért díj a Civilek Napja (február 1.) alkalmából kerül átadásra 2020 óta minden évben. A díjat Gulyás Gergely Miniszterelnökséget vezető miniszter úr alapította. Évente legfeljebb 2 díj adományozható, egy természetes személy, illetve egy civil szervezet részére.  A díjazottak emlékérmet, az adományozást igazoló oklevelet, valamint pénzjutalmat kapnak. </a:t>
            </a:r>
          </a:p>
        </p:txBody>
      </p:sp>
      <p:graphicFrame>
        <p:nvGraphicFramePr>
          <p:cNvPr id="5" name="Objektum 4"/>
          <p:cNvGraphicFramePr>
            <a:graphicFrameLocks noChangeAspect="1"/>
          </p:cNvGraphicFramePr>
          <p:nvPr>
            <p:extLst>
              <p:ext uri="{D42A27DB-BD31-4B8C-83A1-F6EECF244321}">
                <p14:modId xmlns:p14="http://schemas.microsoft.com/office/powerpoint/2010/main" val="894564710"/>
              </p:ext>
            </p:extLst>
          </p:nvPr>
        </p:nvGraphicFramePr>
        <p:xfrm>
          <a:off x="62047" y="3229698"/>
          <a:ext cx="7290379" cy="1697482"/>
        </p:xfrm>
        <a:graphic>
          <a:graphicData uri="http://schemas.openxmlformats.org/presentationml/2006/ole">
            <mc:AlternateContent xmlns:mc="http://schemas.openxmlformats.org/markup-compatibility/2006">
              <mc:Choice xmlns:v="urn:schemas-microsoft-com:vml" Requires="v">
                <p:oleObj spid="_x0000_s2063" name="Dokumentum" r:id="rId4" imgW="5761150" imgH="1333488" progId="Word.Document.12">
                  <p:embed/>
                </p:oleObj>
              </mc:Choice>
              <mc:Fallback>
                <p:oleObj name="Dokumentum" r:id="rId4" imgW="5761150" imgH="1333488" progId="Word.Document.12">
                  <p:embed/>
                  <p:pic>
                    <p:nvPicPr>
                      <p:cNvPr id="0" name=""/>
                      <p:cNvPicPr/>
                      <p:nvPr/>
                    </p:nvPicPr>
                    <p:blipFill>
                      <a:blip r:embed="rId5"/>
                      <a:stretch>
                        <a:fillRect/>
                      </a:stretch>
                    </p:blipFill>
                    <p:spPr>
                      <a:xfrm>
                        <a:off x="62047" y="3229698"/>
                        <a:ext cx="7290379" cy="1697482"/>
                      </a:xfrm>
                      <a:prstGeom prst="rect">
                        <a:avLst/>
                      </a:prstGeom>
                    </p:spPr>
                  </p:pic>
                </p:oleObj>
              </mc:Fallback>
            </mc:AlternateContent>
          </a:graphicData>
        </a:graphic>
      </p:graphicFrame>
      <p:pic>
        <p:nvPicPr>
          <p:cNvPr id="4" name="Kép 3" descr="A képen ruházat, személy, ember, fedett pályás látható&#10;&#10;Automatikusan generált leírás">
            <a:extLst>
              <a:ext uri="{FF2B5EF4-FFF2-40B4-BE49-F238E27FC236}">
                <a16:creationId xmlns:a16="http://schemas.microsoft.com/office/drawing/2014/main" id="{8B372617-8C02-A8CE-C4A0-1915B338A86E}"/>
              </a:ext>
            </a:extLst>
          </p:cNvPr>
          <p:cNvPicPr>
            <a:picLocks noChangeAspect="1"/>
          </p:cNvPicPr>
          <p:nvPr/>
        </p:nvPicPr>
        <p:blipFill>
          <a:blip r:embed="rId6"/>
          <a:stretch>
            <a:fillRect/>
          </a:stretch>
        </p:blipFill>
        <p:spPr>
          <a:xfrm>
            <a:off x="7387743" y="3075709"/>
            <a:ext cx="4804258" cy="3782292"/>
          </a:xfrm>
          <a:prstGeom prst="rect">
            <a:avLst/>
          </a:prstGeom>
        </p:spPr>
      </p:pic>
      <p:sp>
        <p:nvSpPr>
          <p:cNvPr id="7" name="Szövegdoboz 6">
            <a:extLst>
              <a:ext uri="{FF2B5EF4-FFF2-40B4-BE49-F238E27FC236}">
                <a16:creationId xmlns:a16="http://schemas.microsoft.com/office/drawing/2014/main" id="{0108FA81-FF7A-FD39-0C2B-5B378ACE6BC5}"/>
              </a:ext>
            </a:extLst>
          </p:cNvPr>
          <p:cNvSpPr txBox="1"/>
          <p:nvPr/>
        </p:nvSpPr>
        <p:spPr>
          <a:xfrm>
            <a:off x="218086" y="4549676"/>
            <a:ext cx="4434589" cy="2308324"/>
          </a:xfrm>
          <a:prstGeom prst="rect">
            <a:avLst/>
          </a:prstGeom>
          <a:noFill/>
        </p:spPr>
        <p:txBody>
          <a:bodyPr wrap="square">
            <a:spAutoFit/>
          </a:bodyPr>
          <a:lstStyle/>
          <a:p>
            <a:r>
              <a:rPr lang="hu-HU" sz="1800" b="1" dirty="0">
                <a:solidFill>
                  <a:schemeClr val="bg1"/>
                </a:solidFill>
                <a:latin typeface="Times New Roman" panose="02020603050405020304" pitchFamily="18" charset="0"/>
                <a:cs typeface="Times New Roman" panose="02020603050405020304" pitchFamily="18" charset="0"/>
              </a:rPr>
              <a:t>Kiemelkedő teljesítmény, kimagasló szakmai tudás, példaértékű értékteremtő, értékmegőrző tevékenység.</a:t>
            </a:r>
            <a:endParaRPr lang="hu-HU" b="1" dirty="0">
              <a:solidFill>
                <a:schemeClr val="bg1"/>
              </a:solidFill>
              <a:latin typeface="Times New Roman" panose="02020603050405020304" pitchFamily="18" charset="0"/>
              <a:cs typeface="Times New Roman" panose="02020603050405020304" pitchFamily="18" charset="0"/>
            </a:endParaRPr>
          </a:p>
          <a:p>
            <a:pPr algn="just"/>
            <a:r>
              <a:rPr lang="hu-HU" sz="1800" b="1" dirty="0">
                <a:solidFill>
                  <a:schemeClr val="bg1"/>
                </a:solidFill>
                <a:latin typeface="Times New Roman" panose="02020603050405020304" pitchFamily="18" charset="0"/>
                <a:cs typeface="Times New Roman" panose="02020603050405020304" pitchFamily="18" charset="0"/>
              </a:rPr>
              <a:t>A 2024. évi Értékteremtő Közösségekért díj </a:t>
            </a:r>
            <a:r>
              <a:rPr lang="hu-HU" sz="1800" dirty="0">
                <a:solidFill>
                  <a:schemeClr val="bg1"/>
                </a:solidFill>
                <a:latin typeface="Times New Roman" panose="02020603050405020304" pitchFamily="18" charset="0"/>
                <a:cs typeface="Times New Roman" panose="02020603050405020304" pitchFamily="18" charset="0"/>
              </a:rPr>
              <a:t>odaítélésére vonatkozó nyilvános felhívás közzétételére várhatóan 2023 november elején kerül sor a www.kormany.hu és a CIP oldalon.</a:t>
            </a:r>
          </a:p>
        </p:txBody>
      </p:sp>
    </p:spTree>
    <p:extLst>
      <p:ext uri="{BB962C8B-B14F-4D97-AF65-F5344CB8AC3E}">
        <p14:creationId xmlns:p14="http://schemas.microsoft.com/office/powerpoint/2010/main" val="1170349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a:latin typeface="Times New Roman" panose="02020603050405020304" pitchFamily="18" charset="0"/>
                <a:cs typeface="Times New Roman" panose="02020603050405020304" pitchFamily="18" charset="0"/>
              </a:rPr>
              <a:t>…fontos határidők</a:t>
            </a:r>
          </a:p>
        </p:txBody>
      </p:sp>
      <p:sp>
        <p:nvSpPr>
          <p:cNvPr id="3" name="Tartalom helye 2"/>
          <p:cNvSpPr>
            <a:spLocks noGrp="1"/>
          </p:cNvSpPr>
          <p:nvPr>
            <p:ph idx="1"/>
          </p:nvPr>
        </p:nvSpPr>
        <p:spPr>
          <a:xfrm>
            <a:off x="250409" y="2205361"/>
            <a:ext cx="11452064" cy="4731148"/>
          </a:xfrm>
        </p:spPr>
        <p:txBody>
          <a:bodyPr>
            <a:normAutofit fontScale="92500" lnSpcReduction="20000"/>
          </a:bodyPr>
          <a:lstStyle/>
          <a:p>
            <a:pPr marL="0" indent="0">
              <a:buNone/>
            </a:pPr>
            <a:r>
              <a:rPr lang="hu-HU" sz="2600" b="1" dirty="0">
                <a:solidFill>
                  <a:schemeClr val="bg1"/>
                </a:solidFill>
                <a:latin typeface="Times New Roman" panose="02020603050405020304" pitchFamily="18" charset="0"/>
                <a:cs typeface="Times New Roman" panose="02020603050405020304" pitchFamily="18" charset="0"/>
              </a:rPr>
              <a:t>   Fontos dátumok:</a:t>
            </a:r>
            <a:endParaRPr lang="hu-HU" sz="2600" dirty="0">
              <a:solidFill>
                <a:schemeClr val="bg1"/>
              </a:solidFill>
              <a:latin typeface="Times New Roman" panose="02020603050405020304" pitchFamily="18" charset="0"/>
              <a:cs typeface="Times New Roman" panose="02020603050405020304" pitchFamily="18" charset="0"/>
            </a:endParaRPr>
          </a:p>
          <a:p>
            <a:pPr lvl="0"/>
            <a:r>
              <a:rPr lang="hu-HU" sz="2600" dirty="0">
                <a:solidFill>
                  <a:schemeClr val="bg1"/>
                </a:solidFill>
                <a:latin typeface="Times New Roman" panose="02020603050405020304" pitchFamily="18" charset="0"/>
                <a:cs typeface="Times New Roman" panose="02020603050405020304" pitchFamily="18" charset="0"/>
              </a:rPr>
              <a:t>Adófizetők számára az SZJA 1+</a:t>
            </a:r>
            <a:r>
              <a:rPr lang="hu-HU" sz="2600" dirty="0" err="1">
                <a:solidFill>
                  <a:schemeClr val="bg1"/>
                </a:solidFill>
                <a:latin typeface="Times New Roman" panose="02020603050405020304" pitchFamily="18" charset="0"/>
                <a:cs typeface="Times New Roman" panose="02020603050405020304" pitchFamily="18" charset="0"/>
              </a:rPr>
              <a:t>1</a:t>
            </a:r>
            <a:r>
              <a:rPr lang="hu-HU" sz="2600" dirty="0">
                <a:solidFill>
                  <a:schemeClr val="bg1"/>
                </a:solidFill>
                <a:latin typeface="Times New Roman" panose="02020603050405020304" pitchFamily="18" charset="0"/>
                <a:cs typeface="Times New Roman" panose="02020603050405020304" pitchFamily="18" charset="0"/>
              </a:rPr>
              <a:t> %-áról való rendelkezés határideje: minden év május 20.</a:t>
            </a:r>
          </a:p>
          <a:p>
            <a:pPr lvl="0"/>
            <a:r>
              <a:rPr lang="hu-HU" sz="2600" dirty="0">
                <a:solidFill>
                  <a:schemeClr val="bg1"/>
                </a:solidFill>
                <a:latin typeface="Times New Roman" panose="02020603050405020304" pitchFamily="18" charset="0"/>
                <a:cs typeface="Times New Roman" panose="02020603050405020304" pitchFamily="18" charset="0"/>
              </a:rPr>
              <a:t>NAV felé minden év május 31-ig a civil szervezeteknek el kell számolni a magánszemélyek által felajánlott SZJA 1 % felhasználásáról vagy esetleges tartalékolásról.</a:t>
            </a:r>
          </a:p>
          <a:p>
            <a:pPr lvl="0"/>
            <a:r>
              <a:rPr lang="hu-HU" sz="2600" dirty="0">
                <a:solidFill>
                  <a:schemeClr val="bg1"/>
                </a:solidFill>
                <a:latin typeface="Times New Roman" panose="02020603050405020304" pitchFamily="18" charset="0"/>
                <a:cs typeface="Times New Roman" panose="02020603050405020304" pitchFamily="18" charset="0"/>
              </a:rPr>
              <a:t>A civil szervezetek számára a jogszabály szerinti éves beszámoló és a közhasznúsági melléklet elfogadása és az Országos Bírósági Hivatal részére történő letétbe helyezése: minden év május 31.</a:t>
            </a:r>
          </a:p>
          <a:p>
            <a:pPr lvl="0"/>
            <a:r>
              <a:rPr lang="hu-HU" sz="2600" dirty="0">
                <a:solidFill>
                  <a:schemeClr val="bg1"/>
                </a:solidFill>
                <a:latin typeface="Times New Roman" panose="02020603050405020304" pitchFamily="18" charset="0"/>
                <a:cs typeface="Times New Roman" panose="02020603050405020304" pitchFamily="18" charset="0"/>
              </a:rPr>
              <a:t>Szintén május 31-e a határideje a társasági adóbevallásnak (TAO) vagy a társasági adóbevallást helyettesítő nyilatkozatnak (TAONY), amelyet a NAV felé kell benyújtania a civil szervezetnek.</a:t>
            </a:r>
          </a:p>
          <a:p>
            <a:pPr lvl="0"/>
            <a:r>
              <a:rPr lang="hu-HU" sz="2600" dirty="0">
                <a:solidFill>
                  <a:schemeClr val="bg1"/>
                </a:solidFill>
                <a:latin typeface="Times New Roman" panose="02020603050405020304" pitchFamily="18" charset="0"/>
                <a:cs typeface="Times New Roman" panose="02020603050405020304" pitchFamily="18" charset="0"/>
              </a:rPr>
              <a:t>KSH irányában az adatszolgáltatási kötelezettség teljesítésének határideje: minden év június 10.</a:t>
            </a:r>
          </a:p>
          <a:p>
            <a:r>
              <a:rPr lang="hu-HU" sz="2600" dirty="0">
                <a:solidFill>
                  <a:schemeClr val="bg1"/>
                </a:solidFill>
                <a:latin typeface="Times New Roman" panose="02020603050405020304" pitchFamily="18" charset="0"/>
                <a:cs typeface="Times New Roman" panose="02020603050405020304" pitchFamily="18" charset="0"/>
              </a:rPr>
              <a:t>NEA 2024. évi összevont- és egyszerűsített pályázati kiírás megjelenése: 2023. október 2.</a:t>
            </a:r>
          </a:p>
          <a:p>
            <a:pPr marL="0" indent="0">
              <a:buNone/>
            </a:pPr>
            <a:endParaRPr lang="hu-HU" sz="2600" dirty="0">
              <a:solidFill>
                <a:schemeClr val="bg2">
                  <a:lumMod val="50000"/>
                </a:schemeClr>
              </a:solidFill>
              <a:latin typeface="Times New Roman" panose="02020603050405020304" pitchFamily="18" charset="0"/>
              <a:cs typeface="Times New Roman" panose="02020603050405020304" pitchFamily="18" charset="0"/>
            </a:endParaRPr>
          </a:p>
          <a:p>
            <a:pPr marL="0" indent="0">
              <a:buNone/>
            </a:pPr>
            <a:endParaRPr lang="hu-H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537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pPr marL="0" indent="0" algn="r">
              <a:buNone/>
            </a:pPr>
            <a:endParaRPr lang="hu-HU" dirty="0"/>
          </a:p>
          <a:p>
            <a:pPr marL="0" indent="0" algn="r">
              <a:buNone/>
            </a:pPr>
            <a:endParaRPr lang="hu-HU" dirty="0"/>
          </a:p>
          <a:p>
            <a:pPr marL="0" indent="0" algn="r">
              <a:buNone/>
            </a:pPr>
            <a:endParaRPr lang="hu-HU" dirty="0"/>
          </a:p>
          <a:p>
            <a:pPr marL="0" indent="0" algn="r">
              <a:buNone/>
            </a:pPr>
            <a:endParaRPr lang="hu-HU" dirty="0"/>
          </a:p>
          <a:p>
            <a:pPr marL="0" indent="0" algn="r">
              <a:buNone/>
            </a:pPr>
            <a:endParaRPr lang="hu-HU" dirty="0"/>
          </a:p>
          <a:p>
            <a:pPr marL="0" indent="0" algn="r">
              <a:buNone/>
            </a:pPr>
            <a:r>
              <a:rPr lang="hu-HU" b="1" dirty="0">
                <a:solidFill>
                  <a:schemeClr val="bg1"/>
                </a:solidFill>
                <a:latin typeface="Times New Roman" panose="02020603050405020304" pitchFamily="18" charset="0"/>
                <a:cs typeface="Times New Roman" panose="02020603050405020304" pitchFamily="18" charset="0"/>
              </a:rPr>
              <a:t>Köszönöm a figyelmüket!</a:t>
            </a:r>
          </a:p>
        </p:txBody>
      </p:sp>
    </p:spTree>
    <p:extLst>
      <p:ext uri="{BB962C8B-B14F-4D97-AF65-F5344CB8AC3E}">
        <p14:creationId xmlns:p14="http://schemas.microsoft.com/office/powerpoint/2010/main" val="47077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b="1" dirty="0">
                <a:latin typeface="Times New Roman" panose="02020603050405020304" pitchFamily="18" charset="0"/>
                <a:cs typeface="Times New Roman" panose="02020603050405020304" pitchFamily="18" charset="0"/>
              </a:rPr>
              <a:t>Civil közösségi szolgálató központ hálózat</a:t>
            </a:r>
          </a:p>
        </p:txBody>
      </p:sp>
      <p:sp>
        <p:nvSpPr>
          <p:cNvPr id="3" name="Tartalom helye 2"/>
          <p:cNvSpPr>
            <a:spLocks noGrp="1"/>
          </p:cNvSpPr>
          <p:nvPr>
            <p:ph idx="1"/>
          </p:nvPr>
        </p:nvSpPr>
        <p:spPr>
          <a:xfrm>
            <a:off x="0" y="1967344"/>
            <a:ext cx="12191999" cy="4890655"/>
          </a:xfrm>
        </p:spPr>
        <p:txBody>
          <a:bodyPr/>
          <a:lstStyle/>
          <a:p>
            <a:pPr marL="0" indent="0">
              <a:buNone/>
            </a:pPr>
            <a:endParaRPr lang="hu-HU" sz="2200" dirty="0">
              <a:solidFill>
                <a:schemeClr val="bg1"/>
              </a:solidFill>
              <a:latin typeface="Times New Roman" panose="02020603050405020304" pitchFamily="18" charset="0"/>
              <a:cs typeface="Times New Roman" panose="02020603050405020304" pitchFamily="18" charset="0"/>
            </a:endParaRPr>
          </a:p>
          <a:p>
            <a:pPr marL="0" indent="0">
              <a:buNone/>
            </a:pPr>
            <a:r>
              <a:rPr lang="hu-HU" sz="2200" dirty="0">
                <a:solidFill>
                  <a:schemeClr val="bg1"/>
                </a:solidFill>
                <a:latin typeface="Times New Roman" panose="02020603050405020304" pitchFamily="18" charset="0"/>
                <a:cs typeface="Times New Roman" panose="02020603050405020304" pitchFamily="18" charset="0"/>
              </a:rPr>
              <a:t>2012. július 1. – 2020. június 30. civil információs centrum</a:t>
            </a:r>
          </a:p>
          <a:p>
            <a:pPr marL="0" indent="0">
              <a:buNone/>
            </a:pPr>
            <a:r>
              <a:rPr lang="hu-HU" sz="2200" dirty="0">
                <a:solidFill>
                  <a:schemeClr val="bg1"/>
                </a:solidFill>
                <a:latin typeface="Times New Roman" panose="02020603050405020304" pitchFamily="18" charset="0"/>
                <a:cs typeface="Times New Roman" panose="02020603050405020304" pitchFamily="18" charset="0"/>
              </a:rPr>
              <a:t>2020. július 1. –  civil közösségi szolgáltató központ</a:t>
            </a:r>
          </a:p>
          <a:p>
            <a:pPr marL="0" indent="0">
              <a:buNone/>
            </a:pPr>
            <a:r>
              <a:rPr lang="hu-HU" sz="2200" dirty="0">
                <a:solidFill>
                  <a:schemeClr val="bg1"/>
                </a:solidFill>
                <a:latin typeface="Times New Roman" panose="02020603050405020304" pitchFamily="18" charset="0"/>
                <a:cs typeface="Times New Roman" panose="02020603050405020304" pitchFamily="18" charset="0"/>
              </a:rPr>
              <a:t>A címbirtokosok maguk is civil szervezetek. A jelenlegi címbirtokosi időszak 2023. január 1-jén kezdődött és 2025. december 31-ig tart.</a:t>
            </a:r>
          </a:p>
          <a:p>
            <a:pPr marL="0" indent="0">
              <a:buNone/>
            </a:pPr>
            <a:r>
              <a:rPr lang="hu-HU" sz="2200" dirty="0">
                <a:solidFill>
                  <a:schemeClr val="bg1"/>
                </a:solidFill>
                <a:latin typeface="Times New Roman" panose="02020603050405020304" pitchFamily="18" charset="0"/>
                <a:cs typeface="Times New Roman" panose="02020603050405020304" pitchFamily="18" charset="0"/>
              </a:rPr>
              <a:t>Az ország valamennyi vármegyéjében és a fővárosban is működnek.</a:t>
            </a:r>
          </a:p>
          <a:p>
            <a:pPr marL="0" indent="0">
              <a:buNone/>
            </a:pPr>
            <a:r>
              <a:rPr lang="hu-HU" sz="2200" dirty="0">
                <a:solidFill>
                  <a:schemeClr val="bg1"/>
                </a:solidFill>
                <a:latin typeface="Times New Roman" panose="02020603050405020304" pitchFamily="18" charset="0"/>
                <a:cs typeface="Times New Roman" panose="02020603050405020304" pitchFamily="18" charset="0"/>
              </a:rPr>
              <a:t>Ingyenes szolgáltatásokkal, rendezvényekkel segítik a vármegyei és a fővárosi civil szervezetek működését (tanácsadások /pl. jogi, közhasznúsági, pályázati, könyvelési, adózási/, képzések, előadások, programok).</a:t>
            </a:r>
          </a:p>
          <a:p>
            <a:pPr marL="0" indent="0">
              <a:buNone/>
            </a:pPr>
            <a:r>
              <a:rPr lang="hu-HU" sz="2200" dirty="0">
                <a:solidFill>
                  <a:schemeClr val="bg1"/>
                </a:solidFill>
                <a:latin typeface="Times New Roman" panose="02020603050405020304" pitchFamily="18" charset="0"/>
                <a:cs typeface="Times New Roman" panose="02020603050405020304" pitchFamily="18" charset="0"/>
              </a:rPr>
              <a:t>Kapcsolatot alakítanak ki, illetve kapcsolatokat fejlesztenek a települési és nemzetiségi önkormányzatokkal, valamint a vállalkozói szektorral is.</a:t>
            </a:r>
          </a:p>
          <a:p>
            <a:pPr marL="0" indent="0">
              <a:buNone/>
            </a:pPr>
            <a:r>
              <a:rPr lang="hu-HU" sz="2200" dirty="0">
                <a:solidFill>
                  <a:schemeClr val="bg1"/>
                </a:solidFill>
                <a:latin typeface="Times New Roman" panose="02020603050405020304" pitchFamily="18" charset="0"/>
                <a:cs typeface="Times New Roman" panose="02020603050405020304" pitchFamily="18" charset="0"/>
              </a:rPr>
              <a:t>Országosan több mint 24.000 civil szervezetet érnek el hírleveleikkel.</a:t>
            </a:r>
          </a:p>
          <a:p>
            <a:pPr marL="0" indent="0">
              <a:buNone/>
            </a:pPr>
            <a:r>
              <a:rPr lang="hu-HU" sz="2200" dirty="0">
                <a:solidFill>
                  <a:schemeClr val="bg1"/>
                </a:solidFill>
                <a:latin typeface="Times New Roman" panose="02020603050405020304" pitchFamily="18" charset="0"/>
                <a:cs typeface="Times New Roman" panose="02020603050405020304" pitchFamily="18" charset="0"/>
              </a:rPr>
              <a:t>Javasoljuk, hogy iratkozzanak fel a vármegyei civil központ hírlevél listájára.</a:t>
            </a:r>
          </a:p>
          <a:p>
            <a:pPr marL="0" indent="0">
              <a:buNone/>
            </a:pPr>
            <a:endParaRPr lang="hu-HU"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358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b="1" dirty="0">
                <a:latin typeface="Times New Roman" panose="02020603050405020304" pitchFamily="18" charset="0"/>
                <a:cs typeface="Times New Roman" panose="02020603050405020304" pitchFamily="18" charset="0"/>
              </a:rPr>
              <a:t>Az Állami Számvevőszék civil szervezeteket érintő tevékenységei</a:t>
            </a:r>
          </a:p>
        </p:txBody>
      </p:sp>
      <p:sp>
        <p:nvSpPr>
          <p:cNvPr id="3" name="Tartalom helye 2"/>
          <p:cNvSpPr>
            <a:spLocks noGrp="1"/>
          </p:cNvSpPr>
          <p:nvPr>
            <p:ph idx="1"/>
          </p:nvPr>
        </p:nvSpPr>
        <p:spPr>
          <a:xfrm>
            <a:off x="0" y="1967344"/>
            <a:ext cx="12191999" cy="4890655"/>
          </a:xfrm>
        </p:spPr>
        <p:txBody>
          <a:bodyPr>
            <a:normAutofit lnSpcReduction="10000"/>
          </a:bodyPr>
          <a:lstStyle/>
          <a:p>
            <a:pPr marL="0" indent="0">
              <a:buNone/>
            </a:pPr>
            <a:endParaRPr lang="hu-HU" sz="2200" dirty="0">
              <a:solidFill>
                <a:schemeClr val="bg1"/>
              </a:solidFill>
              <a:latin typeface="Times New Roman" panose="02020603050405020304" pitchFamily="18" charset="0"/>
              <a:cs typeface="Times New Roman" panose="02020603050405020304" pitchFamily="18" charset="0"/>
            </a:endParaRPr>
          </a:p>
          <a:p>
            <a:pPr marL="0" indent="0">
              <a:buNone/>
            </a:pPr>
            <a:r>
              <a:rPr lang="hu-HU" sz="2200" dirty="0">
                <a:solidFill>
                  <a:schemeClr val="bg1"/>
                </a:solidFill>
                <a:latin typeface="Times New Roman" panose="02020603050405020304" pitchFamily="18" charset="0"/>
                <a:cs typeface="Times New Roman" panose="02020603050405020304" pitchFamily="18" charset="0"/>
              </a:rPr>
              <a:t>Az Állami Számvevőszék (ÁSZ) </a:t>
            </a:r>
            <a:r>
              <a:rPr lang="hu-HU" sz="2200" dirty="0">
                <a:solidFill>
                  <a:schemeClr val="bg1"/>
                </a:solidFill>
                <a:effectLst/>
                <a:latin typeface="Times New Roman" panose="02020603050405020304" pitchFamily="18" charset="0"/>
                <a:cs typeface="Times New Roman" panose="02020603050405020304" pitchFamily="18" charset="0"/>
              </a:rPr>
              <a:t>a közélet befolyásolására alkalmas tevékenységet végző civil szervezetek átláthatóságáról szóló 2021. évi XLIX. </a:t>
            </a:r>
            <a:r>
              <a:rPr lang="hu-HU" sz="2200" dirty="0">
                <a:solidFill>
                  <a:schemeClr val="bg1"/>
                </a:solidFill>
                <a:latin typeface="Times New Roman" panose="02020603050405020304" pitchFamily="18" charset="0"/>
                <a:cs typeface="Times New Roman" panose="02020603050405020304" pitchFamily="18" charset="0"/>
              </a:rPr>
              <a:t>t</a:t>
            </a:r>
            <a:r>
              <a:rPr lang="hu-HU" sz="2200" dirty="0">
                <a:solidFill>
                  <a:schemeClr val="bg1"/>
                </a:solidFill>
                <a:effectLst/>
                <a:latin typeface="Times New Roman" panose="02020603050405020304" pitchFamily="18" charset="0"/>
                <a:cs typeface="Times New Roman" panose="02020603050405020304" pitchFamily="18" charset="0"/>
              </a:rPr>
              <a:t>örvény alapján is ellenőrzi a civil szervezetek gazdálkodásának törvényességét. </a:t>
            </a:r>
            <a:r>
              <a:rPr lang="hu-HU" sz="2200" dirty="0">
                <a:solidFill>
                  <a:schemeClr val="bg1"/>
                </a:solidFill>
                <a:latin typeface="Times New Roman" panose="02020603050405020304" pitchFamily="18" charset="0"/>
                <a:cs typeface="Times New Roman" panose="02020603050405020304" pitchFamily="18" charset="0"/>
              </a:rPr>
              <a:t>A</a:t>
            </a:r>
            <a:r>
              <a:rPr lang="hu-HU" sz="2200" dirty="0">
                <a:solidFill>
                  <a:schemeClr val="bg1"/>
                </a:solidFill>
                <a:effectLst/>
                <a:latin typeface="Times New Roman" panose="02020603050405020304" pitchFamily="18" charset="0"/>
                <a:cs typeface="Times New Roman" panose="02020603050405020304" pitchFamily="18" charset="0"/>
              </a:rPr>
              <a:t>z ÁSZ ellenőrizheti többek között a civil szervezetek dokumentumainak, szabályzatainak meglétét, az éves beszámolóra, illetve a könyvvezetésre vonatkozó szabályok betartását is.</a:t>
            </a:r>
          </a:p>
          <a:p>
            <a:pPr marL="0" indent="0">
              <a:buNone/>
            </a:pPr>
            <a:r>
              <a:rPr lang="hu-HU" sz="2200" dirty="0">
                <a:solidFill>
                  <a:schemeClr val="bg1"/>
                </a:solidFill>
                <a:latin typeface="Times New Roman" panose="02020603050405020304" pitchFamily="18" charset="0"/>
                <a:cs typeface="Times New Roman" panose="02020603050405020304" pitchFamily="18" charset="0"/>
              </a:rPr>
              <a:t>Az Állami Számvevőszék a civil szervezetek gazdálkodása törvényességének és a jogszabályoknak megfelelő működésük önellenőrzéséhez készített önteszttel támogatja a civil szervezeteket. </a:t>
            </a:r>
            <a:br>
              <a:rPr lang="hu-HU" sz="2200" dirty="0">
                <a:solidFill>
                  <a:schemeClr val="bg1"/>
                </a:solidFill>
                <a:latin typeface="Times New Roman" panose="02020603050405020304" pitchFamily="18" charset="0"/>
                <a:cs typeface="Times New Roman" panose="02020603050405020304" pitchFamily="18" charset="0"/>
              </a:rPr>
            </a:br>
            <a:br>
              <a:rPr lang="hu-HU" sz="2200" dirty="0">
                <a:solidFill>
                  <a:schemeClr val="bg1"/>
                </a:solidFill>
                <a:latin typeface="Times New Roman" panose="02020603050405020304" pitchFamily="18" charset="0"/>
                <a:cs typeface="Times New Roman" panose="02020603050405020304" pitchFamily="18" charset="0"/>
              </a:rPr>
            </a:br>
            <a:r>
              <a:rPr lang="hu-HU" sz="2200" dirty="0">
                <a:solidFill>
                  <a:schemeClr val="bg1"/>
                </a:solidFill>
                <a:latin typeface="Times New Roman" panose="02020603050405020304" pitchFamily="18" charset="0"/>
                <a:cs typeface="Times New Roman" panose="02020603050405020304" pitchFamily="18" charset="0"/>
              </a:rPr>
              <a:t>Az öntesztek az ÁSZ honlapján elérhetők és letölthetők: </a:t>
            </a:r>
            <a:r>
              <a:rPr lang="hu-HU" sz="2200" b="1" dirty="0">
                <a:solidFill>
                  <a:schemeClr val="bg1"/>
                </a:solidFill>
                <a:latin typeface="Times New Roman" panose="02020603050405020304" pitchFamily="18" charset="0"/>
                <a:cs typeface="Times New Roman" panose="02020603050405020304" pitchFamily="18" charset="0"/>
              </a:rPr>
              <a:t>www.asz.hu/ontesztek</a:t>
            </a:r>
            <a:br>
              <a:rPr lang="hu-HU" sz="2200" dirty="0">
                <a:solidFill>
                  <a:schemeClr val="bg1"/>
                </a:solidFill>
                <a:latin typeface="Times New Roman" panose="02020603050405020304" pitchFamily="18" charset="0"/>
                <a:cs typeface="Times New Roman" panose="02020603050405020304" pitchFamily="18" charset="0"/>
              </a:rPr>
            </a:br>
            <a:br>
              <a:rPr lang="hu-HU" sz="2200" dirty="0">
                <a:solidFill>
                  <a:schemeClr val="bg1"/>
                </a:solidFill>
                <a:latin typeface="Times New Roman" panose="02020603050405020304" pitchFamily="18" charset="0"/>
                <a:cs typeface="Times New Roman" panose="02020603050405020304" pitchFamily="18" charset="0"/>
              </a:rPr>
            </a:br>
            <a:r>
              <a:rPr lang="hu-HU" sz="2200" dirty="0">
                <a:solidFill>
                  <a:schemeClr val="bg1"/>
                </a:solidFill>
                <a:latin typeface="Times New Roman" panose="02020603050405020304" pitchFamily="18" charset="0"/>
                <a:cs typeface="Times New Roman" panose="02020603050405020304" pitchFamily="18" charset="0"/>
              </a:rPr>
              <a:t>A civil szervezetek munkáját az ÁSZ a jövőben is támogatni kívánja. Ennek érdekében az ősz folyamán - vármegyénként - konzultatív jellegű  "tudásmegosztó" napokat szervez.</a:t>
            </a:r>
            <a:br>
              <a:rPr lang="hu-HU" sz="2200" dirty="0">
                <a:solidFill>
                  <a:schemeClr val="bg1"/>
                </a:solidFill>
                <a:latin typeface="Times New Roman" panose="02020603050405020304" pitchFamily="18" charset="0"/>
                <a:cs typeface="Times New Roman" panose="02020603050405020304" pitchFamily="18" charset="0"/>
              </a:rPr>
            </a:br>
            <a:br>
              <a:rPr lang="hu-HU" sz="2200" dirty="0">
                <a:solidFill>
                  <a:schemeClr val="bg1"/>
                </a:solidFill>
                <a:latin typeface="Times New Roman" panose="02020603050405020304" pitchFamily="18" charset="0"/>
                <a:cs typeface="Times New Roman" panose="02020603050405020304" pitchFamily="18" charset="0"/>
              </a:rPr>
            </a:br>
            <a:r>
              <a:rPr lang="hu-HU" sz="2200" dirty="0">
                <a:solidFill>
                  <a:schemeClr val="bg1"/>
                </a:solidFill>
                <a:latin typeface="Times New Roman" panose="02020603050405020304" pitchFamily="18" charset="0"/>
                <a:cs typeface="Times New Roman" panose="02020603050405020304" pitchFamily="18" charset="0"/>
              </a:rPr>
              <a:t>Ennek részleteiről az ÁSZ a civil központokon keresztül tájékoztatást fog nyújtani a civil szervezetek számára.</a:t>
            </a:r>
            <a:br>
              <a:rPr lang="hu-HU" sz="2200" dirty="0">
                <a:solidFill>
                  <a:schemeClr val="bg1"/>
                </a:solidFill>
                <a:latin typeface="Times New Roman" panose="02020603050405020304" pitchFamily="18" charset="0"/>
                <a:cs typeface="Times New Roman" panose="02020603050405020304" pitchFamily="18" charset="0"/>
              </a:rPr>
            </a:br>
            <a:endParaRPr lang="hu-HU" sz="22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74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0321" y="710605"/>
            <a:ext cx="9613861" cy="1080938"/>
          </a:xfrm>
        </p:spPr>
        <p:txBody>
          <a:bodyPr>
            <a:normAutofit/>
          </a:bodyPr>
          <a:lstStyle/>
          <a:p>
            <a:pPr algn="ctr"/>
            <a:r>
              <a:rPr lang="hu-HU" b="1" dirty="0">
                <a:latin typeface="Times New Roman" panose="02020603050405020304" pitchFamily="18" charset="0"/>
                <a:cs typeface="Times New Roman" panose="02020603050405020304" pitchFamily="18" charset="0"/>
              </a:rPr>
              <a:t>Kiadványok a civil szervezetek működésének segítésére</a:t>
            </a:r>
          </a:p>
        </p:txBody>
      </p:sp>
      <p:sp>
        <p:nvSpPr>
          <p:cNvPr id="3" name="Tartalom helye 2"/>
          <p:cNvSpPr>
            <a:spLocks noGrp="1"/>
          </p:cNvSpPr>
          <p:nvPr>
            <p:ph idx="1"/>
          </p:nvPr>
        </p:nvSpPr>
        <p:spPr>
          <a:xfrm>
            <a:off x="11495169" y="7358261"/>
            <a:ext cx="4780968" cy="2422126"/>
          </a:xfrm>
        </p:spPr>
        <p:txBody>
          <a:bodyPr/>
          <a:lstStyle/>
          <a:p>
            <a:pPr marL="0" indent="0">
              <a:buNone/>
            </a:pPr>
            <a:endParaRPr lang="hu-HU" b="1" dirty="0"/>
          </a:p>
          <a:p>
            <a:pPr marL="0" indent="0">
              <a:buNone/>
            </a:pPr>
            <a:endParaRPr lang="hu-HU" dirty="0"/>
          </a:p>
        </p:txBody>
      </p:sp>
      <p:sp>
        <p:nvSpPr>
          <p:cNvPr id="4" name="Téglalap 3"/>
          <p:cNvSpPr/>
          <p:nvPr/>
        </p:nvSpPr>
        <p:spPr>
          <a:xfrm>
            <a:off x="680321" y="1903422"/>
            <a:ext cx="9879614" cy="5324535"/>
          </a:xfrm>
          <a:prstGeom prst="rect">
            <a:avLst/>
          </a:prstGeom>
        </p:spPr>
        <p:txBody>
          <a:bodyPr wrap="square">
            <a:spAutoFit/>
          </a:bodyPr>
          <a:lstStyle/>
          <a:p>
            <a:pPr algn="just"/>
            <a:r>
              <a:rPr lang="hu-HU" sz="2000" b="1" dirty="0">
                <a:solidFill>
                  <a:schemeClr val="bg1"/>
                </a:solidFill>
                <a:latin typeface="Times New Roman" panose="02020603050405020304" pitchFamily="18" charset="0"/>
                <a:cs typeface="Times New Roman" panose="02020603050405020304" pitchFamily="18" charset="0"/>
              </a:rPr>
              <a:t>1. „CIVIL KÉZIKÖNYV 2023. Útmutató a civil szervezetek működéséhez” című könyv megjelenése</a:t>
            </a:r>
          </a:p>
          <a:p>
            <a:pPr algn="just"/>
            <a:r>
              <a:rPr lang="hu-HU"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Az első Civil kézikönyv 2019-ben jelent meg. Idén már az ötödik kiadását tudtuk átadni. </a:t>
            </a:r>
          </a:p>
          <a:p>
            <a:pPr algn="just"/>
            <a:r>
              <a:rPr lang="hu-HU"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könyv nem csak elméleti áttekintést, hanem gyakorlati tudást is kíván adni a civil szervezetek számára, így hozzájárulhat a civil szektor további erősödéséhez.</a:t>
            </a:r>
          </a:p>
          <a:p>
            <a:pPr algn="just"/>
            <a:r>
              <a:rPr lang="hu-HU" sz="2000" dirty="0">
                <a:solidFill>
                  <a:schemeClr val="bg1"/>
                </a:solidFill>
                <a:latin typeface="Times New Roman" panose="02020603050405020304" pitchFamily="18" charset="0"/>
                <a:cs typeface="Times New Roman" panose="02020603050405020304" pitchFamily="18" charset="0"/>
              </a:rPr>
              <a:t>A kézikönyv még bővebb tartalommal  elérhető és letölthető a Civil Információs Portálon, a </a:t>
            </a:r>
            <a:r>
              <a:rPr lang="hu-HU" sz="2000" b="1" dirty="0">
                <a:solidFill>
                  <a:schemeClr val="bg1"/>
                </a:solidFill>
                <a:latin typeface="Times New Roman" panose="02020603050405020304" pitchFamily="18" charset="0"/>
                <a:cs typeface="Times New Roman" panose="02020603050405020304" pitchFamily="18" charset="0"/>
              </a:rPr>
              <a:t>www.civil.info.hu </a:t>
            </a:r>
            <a:r>
              <a:rPr lang="hu-HU" sz="2000" dirty="0">
                <a:solidFill>
                  <a:schemeClr val="bg1"/>
                </a:solidFill>
                <a:latin typeface="Times New Roman" panose="02020603050405020304" pitchFamily="18" charset="0"/>
                <a:cs typeface="Times New Roman" panose="02020603050405020304" pitchFamily="18" charset="0"/>
              </a:rPr>
              <a:t>weboldalról.</a:t>
            </a:r>
          </a:p>
          <a:p>
            <a:pPr algn="just"/>
            <a:endParaRPr lang="hu-HU" sz="2000" b="1" dirty="0">
              <a:solidFill>
                <a:schemeClr val="bg1"/>
              </a:solidFill>
              <a:latin typeface="Times New Roman" panose="02020603050405020304" pitchFamily="18" charset="0"/>
              <a:cs typeface="Times New Roman" panose="02020603050405020304" pitchFamily="18" charset="0"/>
            </a:endParaRPr>
          </a:p>
          <a:p>
            <a:pPr algn="just"/>
            <a:r>
              <a:rPr lang="hu-HU" sz="2000" b="1" dirty="0">
                <a:solidFill>
                  <a:schemeClr val="bg1"/>
                </a:solidFill>
                <a:latin typeface="Times New Roman" panose="02020603050405020304" pitchFamily="18" charset="0"/>
                <a:cs typeface="Times New Roman" panose="02020603050405020304" pitchFamily="18" charset="0"/>
              </a:rPr>
              <a:t>2. Okos füzetek</a:t>
            </a:r>
          </a:p>
          <a:p>
            <a:pPr algn="just"/>
            <a:r>
              <a:rPr lang="hu-HU" sz="2000" dirty="0">
                <a:solidFill>
                  <a:schemeClr val="bg1"/>
                </a:solidFill>
                <a:latin typeface="Times New Roman" panose="02020603050405020304" pitchFamily="18" charset="0"/>
                <a:cs typeface="Times New Roman" panose="02020603050405020304" pitchFamily="18" charset="0"/>
              </a:rPr>
              <a:t>Rövidebb terjedelmű ingyenes útmutatók a Civil Központok kiadásában, melyek hasznos tudnivalókat, jó gyakorlatokat tartalmaznak pl. az adományozás, önkéntesség, a fiatalok bevonása, marketing, civil humánerőforrás-menedzsment és atipikus foglalkoztatási formák témájában. Letölthetőek szintén a </a:t>
            </a:r>
            <a:r>
              <a:rPr lang="hu-HU" sz="2000" b="1" dirty="0" err="1">
                <a:solidFill>
                  <a:schemeClr val="bg1"/>
                </a:solidFill>
                <a:latin typeface="Times New Roman" panose="02020603050405020304" pitchFamily="18" charset="0"/>
                <a:cs typeface="Times New Roman" panose="02020603050405020304" pitchFamily="18" charset="0"/>
              </a:rPr>
              <a:t>www.civil.info.hu</a:t>
            </a:r>
            <a:r>
              <a:rPr lang="hu-HU" sz="2000" b="1" dirty="0">
                <a:solidFill>
                  <a:schemeClr val="bg1"/>
                </a:solidFill>
                <a:latin typeface="Times New Roman" panose="02020603050405020304" pitchFamily="18" charset="0"/>
                <a:cs typeface="Times New Roman" panose="02020603050405020304" pitchFamily="18" charset="0"/>
              </a:rPr>
              <a:t> </a:t>
            </a:r>
            <a:r>
              <a:rPr lang="hu-HU" sz="2000" dirty="0">
                <a:solidFill>
                  <a:schemeClr val="bg1"/>
                </a:solidFill>
                <a:latin typeface="Times New Roman" panose="02020603050405020304" pitchFamily="18" charset="0"/>
                <a:cs typeface="Times New Roman" panose="02020603050405020304" pitchFamily="18" charset="0"/>
              </a:rPr>
              <a:t>weboldalról.</a:t>
            </a:r>
          </a:p>
          <a:p>
            <a:pPr algn="just"/>
            <a:endParaRPr lang="hu-HU" sz="2000" b="1" dirty="0">
              <a:solidFill>
                <a:schemeClr val="bg1"/>
              </a:solidFill>
              <a:latin typeface="Times New Roman" panose="02020603050405020304" pitchFamily="18" charset="0"/>
              <a:cs typeface="Times New Roman" panose="02020603050405020304" pitchFamily="18" charset="0"/>
            </a:endParaRPr>
          </a:p>
          <a:p>
            <a:pPr algn="just"/>
            <a:r>
              <a:rPr lang="hu-HU" sz="2000" b="1" dirty="0">
                <a:solidFill>
                  <a:schemeClr val="bg1"/>
                </a:solidFill>
                <a:latin typeface="Times New Roman" panose="02020603050405020304" pitchFamily="18" charset="0"/>
                <a:cs typeface="Times New Roman" panose="02020603050405020304" pitchFamily="18" charset="0"/>
              </a:rPr>
              <a:t>3. Pályázati tükör</a:t>
            </a:r>
          </a:p>
          <a:p>
            <a:pPr algn="just"/>
            <a:r>
              <a:rPr lang="hu-HU" sz="2000" dirty="0">
                <a:solidFill>
                  <a:schemeClr val="bg1"/>
                </a:solidFill>
                <a:latin typeface="Times New Roman" panose="02020603050405020304" pitchFamily="18" charset="0"/>
                <a:cs typeface="Times New Roman" panose="02020603050405020304" pitchFamily="18" charset="0"/>
              </a:rPr>
              <a:t>Aktuális civil szervezeteket érintő pályázatok: </a:t>
            </a:r>
            <a:r>
              <a:rPr lang="hu-HU" sz="2000" b="1" dirty="0" err="1">
                <a:solidFill>
                  <a:schemeClr val="bg1"/>
                </a:solidFill>
                <a:latin typeface="Times New Roman" panose="02020603050405020304" pitchFamily="18" charset="0"/>
                <a:cs typeface="Times New Roman" panose="02020603050405020304" pitchFamily="18" charset="0"/>
              </a:rPr>
              <a:t>www.civil.info.hu</a:t>
            </a:r>
            <a:endParaRPr lang="hu-HU" sz="2000" b="1" dirty="0">
              <a:solidFill>
                <a:schemeClr val="bg1"/>
              </a:solidFill>
              <a:latin typeface="Times New Roman" panose="02020603050405020304" pitchFamily="18" charset="0"/>
              <a:cs typeface="Times New Roman" panose="02020603050405020304" pitchFamily="18" charset="0"/>
            </a:endParaRPr>
          </a:p>
          <a:p>
            <a:pPr algn="just"/>
            <a:endParaRPr lang="hu-HU" sz="2000" b="1" dirty="0">
              <a:solidFill>
                <a:schemeClr val="bg1"/>
              </a:solidFill>
              <a:latin typeface="Times New Roman" panose="02020603050405020304" pitchFamily="18" charset="0"/>
              <a:cs typeface="Times New Roman" panose="02020603050405020304" pitchFamily="18" charset="0"/>
            </a:endParaRP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9935" y="507190"/>
            <a:ext cx="1632065" cy="1487768"/>
          </a:xfrm>
          <a:prstGeom prst="rect">
            <a:avLst/>
          </a:prstGeom>
        </p:spPr>
      </p:pic>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909" y="4748168"/>
            <a:ext cx="1445434" cy="1904301"/>
          </a:xfrm>
          <a:prstGeom prst="rect">
            <a:avLst/>
          </a:prstGeom>
        </p:spPr>
      </p:pic>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305" y="2392809"/>
            <a:ext cx="1488641" cy="2002463"/>
          </a:xfrm>
          <a:prstGeom prst="rect">
            <a:avLst/>
          </a:prstGeom>
        </p:spPr>
      </p:pic>
    </p:spTree>
    <p:extLst>
      <p:ext uri="{BB962C8B-B14F-4D97-AF65-F5344CB8AC3E}">
        <p14:creationId xmlns:p14="http://schemas.microsoft.com/office/powerpoint/2010/main" val="253537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0322" y="753228"/>
            <a:ext cx="9613860" cy="1017907"/>
          </a:xfrm>
        </p:spPr>
        <p:txBody>
          <a:bodyPr/>
          <a:lstStyle/>
          <a:p>
            <a:pPr algn="ctr"/>
            <a:r>
              <a:rPr lang="hu-HU" b="1" dirty="0">
                <a:latin typeface="Times New Roman" panose="02020603050405020304" pitchFamily="18" charset="0"/>
                <a:cs typeface="Times New Roman" panose="02020603050405020304" pitchFamily="18" charset="0"/>
              </a:rPr>
              <a:t>Országos Civil Véradások szervezése</a:t>
            </a:r>
            <a:endParaRPr lang="hu-HU"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777598" y="2375613"/>
            <a:ext cx="9613861" cy="4259236"/>
          </a:xfrm>
        </p:spPr>
        <p:txBody>
          <a:bodyPr>
            <a:normAutofit/>
          </a:bodyPr>
          <a:lstStyle/>
          <a:p>
            <a:pPr marL="0" indent="0" algn="just">
              <a:buNone/>
            </a:pPr>
            <a:r>
              <a:rPr lang="hu-HU" sz="2200" dirty="0">
                <a:solidFill>
                  <a:schemeClr val="bg1"/>
                </a:solidFill>
                <a:latin typeface="Times New Roman" panose="02020603050405020304" pitchFamily="18" charset="0"/>
                <a:cs typeface="Times New Roman" panose="02020603050405020304" pitchFamily="18" charset="0"/>
              </a:rPr>
              <a:t>A Miniszterelnökség Civil és Társadalmi Kapcsolatokért Felelős Helyettes Államtitkársága az Országos Vérellátó Szolgálattal (OVSZ), a Magyar Vöröskereszt illetve a fővárosi/vármegyei Civil Közösségi Szolgáltató Központokkal közösen szervezi 2019 óta.</a:t>
            </a:r>
          </a:p>
          <a:p>
            <a:pPr marL="0" indent="0" algn="just">
              <a:buNone/>
            </a:pPr>
            <a:r>
              <a:rPr lang="hu-HU" sz="2200" dirty="0">
                <a:solidFill>
                  <a:schemeClr val="bg1"/>
                </a:solidFill>
                <a:latin typeface="Times New Roman" panose="02020603050405020304" pitchFamily="18" charset="0"/>
                <a:cs typeface="Times New Roman" panose="02020603050405020304" pitchFamily="18" charset="0"/>
              </a:rPr>
              <a:t>Mint eddig minden Civil Véradás alkalmával, jelenleg is </a:t>
            </a:r>
            <a:r>
              <a:rPr lang="hu-HU" sz="2200" b="1" dirty="0">
                <a:solidFill>
                  <a:schemeClr val="bg1"/>
                </a:solidFill>
                <a:latin typeface="Times New Roman" panose="02020603050405020304" pitchFamily="18" charset="0"/>
                <a:cs typeface="Times New Roman" panose="02020603050405020304" pitchFamily="18" charset="0"/>
              </a:rPr>
              <a:t>a fővédnöki tisztséget dr. Herczegh Anita asszony </a:t>
            </a:r>
            <a:r>
              <a:rPr lang="hu-HU" sz="2200" dirty="0">
                <a:solidFill>
                  <a:schemeClr val="bg1"/>
                </a:solidFill>
                <a:latin typeface="Times New Roman" panose="02020603050405020304" pitchFamily="18" charset="0"/>
                <a:cs typeface="Times New Roman" panose="02020603050405020304" pitchFamily="18" charset="0"/>
              </a:rPr>
              <a:t>a </a:t>
            </a:r>
            <a:r>
              <a:rPr lang="hu-HU" sz="2200" dirty="0" err="1">
                <a:solidFill>
                  <a:schemeClr val="bg1"/>
                </a:solidFill>
                <a:latin typeface="Times New Roman" panose="02020603050405020304" pitchFamily="18" charset="0"/>
                <a:cs typeface="Times New Roman" panose="02020603050405020304" pitchFamily="18" charset="0"/>
              </a:rPr>
              <a:t>Regőczi</a:t>
            </a:r>
            <a:r>
              <a:rPr lang="hu-HU" sz="2200" dirty="0">
                <a:solidFill>
                  <a:schemeClr val="bg1"/>
                </a:solidFill>
                <a:latin typeface="Times New Roman" panose="02020603050405020304" pitchFamily="18" charset="0"/>
                <a:cs typeface="Times New Roman" panose="02020603050405020304" pitchFamily="18" charset="0"/>
              </a:rPr>
              <a:t> István Alapítvány a Koronavírus Árváiért elnevezésű szervezet kuratóriumi elnöke vállalta el, </a:t>
            </a:r>
            <a:r>
              <a:rPr lang="hu-HU" sz="2200" b="1" dirty="0">
                <a:solidFill>
                  <a:schemeClr val="bg1"/>
                </a:solidFill>
                <a:latin typeface="Times New Roman" panose="02020603050405020304" pitchFamily="18" charset="0"/>
                <a:cs typeface="Times New Roman" panose="02020603050405020304" pitchFamily="18" charset="0"/>
              </a:rPr>
              <a:t>a védnöki tisztséget pedig dr. Takács Péter az egészségügyért felelős államtitkár úr tölti be. </a:t>
            </a:r>
          </a:p>
        </p:txBody>
      </p:sp>
      <p:pic>
        <p:nvPicPr>
          <p:cNvPr id="5" name="Picture 7" descr="D:\veradashoz.PNG">
            <a:extLst>
              <a:ext uri="{FF2B5EF4-FFF2-40B4-BE49-F238E27FC236}">
                <a16:creationId xmlns:a16="http://schemas.microsoft.com/office/drawing/2014/main" id="{7A675D34-D535-4FAE-AB7E-008A4F909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713" y="5590865"/>
            <a:ext cx="3753275" cy="8238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Képtalálatok a következőre: ovsz logo&quot;">
            <a:extLst>
              <a:ext uri="{FF2B5EF4-FFF2-40B4-BE49-F238E27FC236}">
                <a16:creationId xmlns:a16="http://schemas.microsoft.com/office/drawing/2014/main" id="{50B4F206-1D7F-438E-8071-645D02F8B4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2131" y="2112812"/>
            <a:ext cx="1217049" cy="1657346"/>
          </a:xfrm>
          <a:prstGeom prst="rect">
            <a:avLst/>
          </a:prstGeom>
          <a:noFill/>
          <a:extLst>
            <a:ext uri="{909E8E84-426E-40DD-AFC4-6F175D3DCCD1}">
              <a14:hiddenFill xmlns:a14="http://schemas.microsoft.com/office/drawing/2010/main">
                <a:solidFill>
                  <a:srgbClr val="FFFFFF"/>
                </a:solidFill>
              </a14:hiddenFill>
            </a:ext>
          </a:extLst>
        </p:spPr>
      </p:pic>
      <p:pic>
        <p:nvPicPr>
          <p:cNvPr id="7" name="Kép 6">
            <a:extLst>
              <a:ext uri="{FF2B5EF4-FFF2-40B4-BE49-F238E27FC236}">
                <a16:creationId xmlns:a16="http://schemas.microsoft.com/office/drawing/2014/main" id="{130B962C-F48F-442A-ADD5-297C5FDEC8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598" y="5374257"/>
            <a:ext cx="1306512" cy="1333017"/>
          </a:xfrm>
          <a:prstGeom prst="rect">
            <a:avLst/>
          </a:prstGeom>
        </p:spPr>
      </p:pic>
      <p:pic>
        <p:nvPicPr>
          <p:cNvPr id="8" name="Picture 2" descr="Véradás, Vér, Piros Kereszt, Mentés, Élő, Egészség">
            <a:extLst>
              <a:ext uri="{FF2B5EF4-FFF2-40B4-BE49-F238E27FC236}">
                <a16:creationId xmlns:a16="http://schemas.microsoft.com/office/drawing/2014/main" id="{E9331D61-95CE-435E-B4AE-0683BD7380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9101" y="5225849"/>
            <a:ext cx="1960618" cy="15538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912CD35-D573-4DF5-8539-8163F3D59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1459" y="571519"/>
            <a:ext cx="1800541" cy="14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Kép 9" descr="vk logó.jpg"/>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10792130" y="3970868"/>
            <a:ext cx="1137403" cy="1103158"/>
          </a:xfrm>
          <a:prstGeom prst="rect">
            <a:avLst/>
          </a:prstGeom>
          <a:noFill/>
          <a:ln>
            <a:noFill/>
          </a:ln>
        </p:spPr>
      </p:pic>
    </p:spTree>
    <p:extLst>
      <p:ext uri="{BB962C8B-B14F-4D97-AF65-F5344CB8AC3E}">
        <p14:creationId xmlns:p14="http://schemas.microsoft.com/office/powerpoint/2010/main" val="2726827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a:latin typeface="Times New Roman" panose="02020603050405020304" pitchFamily="18" charset="0"/>
                <a:cs typeface="Times New Roman" panose="02020603050405020304" pitchFamily="18" charset="0"/>
              </a:rPr>
              <a:t>IX. Országos Civil Véradás</a:t>
            </a:r>
          </a:p>
        </p:txBody>
      </p:sp>
      <p:sp>
        <p:nvSpPr>
          <p:cNvPr id="3" name="Tartalom helye 2"/>
          <p:cNvSpPr>
            <a:spLocks noGrp="1"/>
          </p:cNvSpPr>
          <p:nvPr>
            <p:ph idx="1"/>
          </p:nvPr>
        </p:nvSpPr>
        <p:spPr>
          <a:xfrm>
            <a:off x="425724" y="2015597"/>
            <a:ext cx="10123054" cy="4147054"/>
          </a:xfrm>
        </p:spPr>
        <p:txBody>
          <a:bodyPr>
            <a:normAutofit lnSpcReduction="10000"/>
          </a:bodyPr>
          <a:lstStyle/>
          <a:p>
            <a:pPr marL="0" indent="0" algn="ctr">
              <a:buNone/>
            </a:pPr>
            <a:endParaRPr lang="hu-HU" b="1" dirty="0">
              <a:solidFill>
                <a:schemeClr val="bg1"/>
              </a:solidFill>
              <a:latin typeface="Times New Roman" panose="02020603050405020304" pitchFamily="18" charset="0"/>
              <a:cs typeface="Times New Roman" panose="02020603050405020304" pitchFamily="18" charset="0"/>
            </a:endParaRPr>
          </a:p>
          <a:p>
            <a:pPr marL="0" indent="0" algn="ctr">
              <a:buNone/>
            </a:pPr>
            <a:r>
              <a:rPr lang="hu-HU" b="1" dirty="0">
                <a:solidFill>
                  <a:schemeClr val="bg1"/>
                </a:solidFill>
                <a:latin typeface="Times New Roman" panose="02020603050405020304" pitchFamily="18" charset="0"/>
                <a:cs typeface="Times New Roman" panose="02020603050405020304" pitchFamily="18" charset="0"/>
              </a:rPr>
              <a:t> 2023. szeptember 4-8. között került sor az ország 73 véradó helyszínén 93 véradási alkalommal.</a:t>
            </a:r>
          </a:p>
          <a:p>
            <a:pPr marL="0" indent="0" algn="ctr">
              <a:buNone/>
            </a:pPr>
            <a:r>
              <a:rPr lang="hu-HU" b="1" dirty="0">
                <a:solidFill>
                  <a:schemeClr val="bg1"/>
                </a:solidFill>
                <a:latin typeface="Times New Roman" panose="02020603050405020304" pitchFamily="18" charset="0"/>
                <a:cs typeface="Times New Roman" panose="02020603050405020304" pitchFamily="18" charset="0"/>
              </a:rPr>
              <a:t>Ezen belül:</a:t>
            </a:r>
          </a:p>
          <a:p>
            <a:pPr algn="ctr"/>
            <a:r>
              <a:rPr lang="hu-HU" dirty="0">
                <a:solidFill>
                  <a:schemeClr val="bg1"/>
                </a:solidFill>
                <a:latin typeface="Times New Roman" panose="02020603050405020304" pitchFamily="18" charset="0"/>
                <a:cs typeface="Times New Roman" panose="02020603050405020304" pitchFamily="18" charset="0"/>
              </a:rPr>
              <a:t>Jász-Nagykun-Szolnok vármegyében: 1 helyszínen</a:t>
            </a:r>
          </a:p>
          <a:p>
            <a:pPr algn="ctr"/>
            <a:r>
              <a:rPr lang="hu-HU" dirty="0">
                <a:solidFill>
                  <a:schemeClr val="bg1"/>
                </a:solidFill>
                <a:latin typeface="Times New Roman" panose="02020603050405020304" pitchFamily="18" charset="0"/>
                <a:cs typeface="Times New Roman" panose="02020603050405020304" pitchFamily="18" charset="0"/>
              </a:rPr>
              <a:t>Hajdú-Bihar vármegyében: 4 helyszínen</a:t>
            </a:r>
          </a:p>
          <a:p>
            <a:pPr algn="ctr"/>
            <a:r>
              <a:rPr lang="hu-HU" dirty="0">
                <a:solidFill>
                  <a:schemeClr val="bg1"/>
                </a:solidFill>
                <a:latin typeface="Times New Roman" panose="02020603050405020304" pitchFamily="18" charset="0"/>
                <a:cs typeface="Times New Roman" panose="02020603050405020304" pitchFamily="18" charset="0"/>
              </a:rPr>
              <a:t>Szabolcs-Szatmár-Bereg vármegyében: 2 helyszínen</a:t>
            </a:r>
          </a:p>
          <a:p>
            <a:pPr algn="ctr"/>
            <a:r>
              <a:rPr lang="hu-HU" dirty="0">
                <a:solidFill>
                  <a:schemeClr val="bg1"/>
                </a:solidFill>
                <a:latin typeface="Times New Roman" panose="02020603050405020304" pitchFamily="18" charset="0"/>
                <a:cs typeface="Times New Roman" panose="02020603050405020304" pitchFamily="18" charset="0"/>
              </a:rPr>
              <a:t>Borsod-Abaúj-Zemplén vármegye: 5 helyszínen</a:t>
            </a:r>
          </a:p>
          <a:p>
            <a:pPr algn="ctr"/>
            <a:r>
              <a:rPr lang="hu-HU" dirty="0">
                <a:solidFill>
                  <a:schemeClr val="bg1"/>
                </a:solidFill>
                <a:latin typeface="Times New Roman" panose="02020603050405020304" pitchFamily="18" charset="0"/>
                <a:cs typeface="Times New Roman" panose="02020603050405020304" pitchFamily="18" charset="0"/>
              </a:rPr>
              <a:t>Heves vármegyében : 2 helyszínen</a:t>
            </a:r>
          </a:p>
          <a:p>
            <a:pPr algn="ctr"/>
            <a:r>
              <a:rPr lang="hu-HU" dirty="0">
                <a:solidFill>
                  <a:schemeClr val="bg1"/>
                </a:solidFill>
                <a:latin typeface="Times New Roman" panose="02020603050405020304" pitchFamily="18" charset="0"/>
                <a:cs typeface="Times New Roman" panose="02020603050405020304" pitchFamily="18" charset="0"/>
              </a:rPr>
              <a:t>Nógrád vármegyében: 3 helyszínen</a:t>
            </a:r>
          </a:p>
          <a:p>
            <a:pPr marL="0" indent="0" algn="ctr">
              <a:buNone/>
            </a:pPr>
            <a:endParaRPr lang="hu-HU" b="1"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hu-HU" b="1"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hu-HU" b="1" dirty="0">
              <a:solidFill>
                <a:schemeClr val="bg1"/>
              </a:solidFill>
              <a:latin typeface="Times New Roman" panose="02020603050405020304" pitchFamily="18" charset="0"/>
              <a:cs typeface="Times New Roman" panose="02020603050405020304" pitchFamily="18" charset="0"/>
            </a:endParaRPr>
          </a:p>
          <a:p>
            <a:endParaRPr lang="hu-HU" dirty="0"/>
          </a:p>
        </p:txBody>
      </p:sp>
    </p:spTree>
    <p:extLst>
      <p:ext uri="{BB962C8B-B14F-4D97-AF65-F5344CB8AC3E}">
        <p14:creationId xmlns:p14="http://schemas.microsoft.com/office/powerpoint/2010/main" val="2900734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2400" b="1" dirty="0"/>
              <a:t> </a:t>
            </a:r>
            <a:r>
              <a:rPr lang="hu-HU" sz="2400" b="1" dirty="0">
                <a:latin typeface="Times New Roman" panose="02020603050405020304" pitchFamily="18" charset="0"/>
                <a:cs typeface="Times New Roman" panose="02020603050405020304" pitchFamily="18" charset="0"/>
              </a:rPr>
              <a:t>I-VIII. CIVIL VÉRADÁS ÖSSZESÍTETT ADATAI</a:t>
            </a:r>
            <a:endParaRPr lang="hu-HU" sz="2400" dirty="0">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4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Az I-IV. ORSZÁGOS CIVIL VÉRADÁS ÖSSZESÍTETT ADATAI:</a:t>
            </a:r>
            <a:endParaRPr kumimoji="0" lang="hu-HU" altLang="hu-HU"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800" b="0" i="0" u="none" strike="noStrike" cap="none" normalizeH="0" baseline="0">
              <a:ln>
                <a:noFill/>
              </a:ln>
              <a:solidFill>
                <a:schemeClr val="tx1"/>
              </a:solidFill>
              <a:effectLst/>
              <a:latin typeface="Arial" panose="020B0604020202020204" pitchFamily="34" charset="0"/>
            </a:endParaRPr>
          </a:p>
        </p:txBody>
      </p:sp>
      <p:pic>
        <p:nvPicPr>
          <p:cNvPr id="7" name="Picture 2" descr="https://civil.info.hu/dl/object/297/veradas2.JPG">
            <a:extLst>
              <a:ext uri="{FF2B5EF4-FFF2-40B4-BE49-F238E27FC236}">
                <a16:creationId xmlns:a16="http://schemas.microsoft.com/office/drawing/2014/main" id="{663E741A-2DF2-402D-AD90-573B25FAA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08" y="3097477"/>
            <a:ext cx="2163064" cy="2371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ktum 5"/>
          <p:cNvGraphicFramePr>
            <a:graphicFrameLocks noChangeAspect="1"/>
          </p:cNvGraphicFramePr>
          <p:nvPr>
            <p:extLst>
              <p:ext uri="{D42A27DB-BD31-4B8C-83A1-F6EECF244321}">
                <p14:modId xmlns:p14="http://schemas.microsoft.com/office/powerpoint/2010/main" val="3048841470"/>
              </p:ext>
            </p:extLst>
          </p:nvPr>
        </p:nvGraphicFramePr>
        <p:xfrm>
          <a:off x="345128" y="2173395"/>
          <a:ext cx="8337054" cy="4522969"/>
        </p:xfrm>
        <a:graphic>
          <a:graphicData uri="http://schemas.openxmlformats.org/presentationml/2006/ole">
            <mc:AlternateContent xmlns:mc="http://schemas.openxmlformats.org/markup-compatibility/2006">
              <mc:Choice xmlns:v="urn:schemas-microsoft-com:vml" Requires="v">
                <p:oleObj spid="_x0000_s1039" name="Worksheet" r:id="rId4" imgW="5857833" imgH="3048030" progId="Excel.Sheet.12">
                  <p:embed/>
                </p:oleObj>
              </mc:Choice>
              <mc:Fallback>
                <p:oleObj name="Worksheet" r:id="rId4" imgW="5857833" imgH="3048030" progId="Excel.Sheet.12">
                  <p:embed/>
                  <p:pic>
                    <p:nvPicPr>
                      <p:cNvPr id="0" name=""/>
                      <p:cNvPicPr/>
                      <p:nvPr/>
                    </p:nvPicPr>
                    <p:blipFill>
                      <a:blip r:embed="rId5"/>
                      <a:stretch>
                        <a:fillRect/>
                      </a:stretch>
                    </p:blipFill>
                    <p:spPr>
                      <a:xfrm>
                        <a:off x="345128" y="2173395"/>
                        <a:ext cx="8337054" cy="4522969"/>
                      </a:xfrm>
                      <a:prstGeom prst="rect">
                        <a:avLst/>
                      </a:prstGeom>
                    </p:spPr>
                  </p:pic>
                </p:oleObj>
              </mc:Fallback>
            </mc:AlternateContent>
          </a:graphicData>
        </a:graphic>
      </p:graphicFrame>
    </p:spTree>
    <p:extLst>
      <p:ext uri="{BB962C8B-B14F-4D97-AF65-F5344CB8AC3E}">
        <p14:creationId xmlns:p14="http://schemas.microsoft.com/office/powerpoint/2010/main" val="2965604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b="1" dirty="0">
                <a:latin typeface="Times New Roman" panose="02020603050405020304" pitchFamily="18" charset="0"/>
                <a:cs typeface="Times New Roman" panose="02020603050405020304" pitchFamily="18" charset="0"/>
              </a:rPr>
              <a:t>Civil Szervezeti Vezetőképzés</a:t>
            </a:r>
          </a:p>
        </p:txBody>
      </p:sp>
      <p:sp>
        <p:nvSpPr>
          <p:cNvPr id="3" name="Tartalom helye 2"/>
          <p:cNvSpPr>
            <a:spLocks noGrp="1"/>
          </p:cNvSpPr>
          <p:nvPr>
            <p:ph idx="1"/>
          </p:nvPr>
        </p:nvSpPr>
        <p:spPr>
          <a:xfrm>
            <a:off x="469557" y="2048548"/>
            <a:ext cx="11244648" cy="4809452"/>
          </a:xfrm>
        </p:spPr>
        <p:txBody>
          <a:bodyPr>
            <a:normAutofit fontScale="92500" lnSpcReduction="10000"/>
          </a:bodyPr>
          <a:lstStyle/>
          <a:p>
            <a:pPr marL="0" indent="0" algn="just">
              <a:lnSpc>
                <a:spcPct val="110000"/>
              </a:lnSpc>
              <a:spcBef>
                <a:spcPts val="0"/>
              </a:spcBef>
              <a:buNone/>
            </a:pPr>
            <a:r>
              <a:rPr lang="hu-HU" dirty="0">
                <a:solidFill>
                  <a:schemeClr val="bg1"/>
                </a:solidFill>
                <a:latin typeface="Times New Roman" panose="02020603050405020304" pitchFamily="18" charset="0"/>
                <a:cs typeface="Times New Roman" panose="02020603050405020304" pitchFamily="18" charset="0"/>
              </a:rPr>
              <a:t>Civil Szervezeti Vezetői </a:t>
            </a:r>
            <a:r>
              <a:rPr lang="hu-HU" dirty="0" err="1">
                <a:solidFill>
                  <a:schemeClr val="bg1"/>
                </a:solidFill>
                <a:latin typeface="Times New Roman" panose="02020603050405020304" pitchFamily="18" charset="0"/>
                <a:cs typeface="Times New Roman" panose="02020603050405020304" pitchFamily="18" charset="0"/>
              </a:rPr>
              <a:t>Workshop</a:t>
            </a:r>
            <a:r>
              <a:rPr lang="hu-HU" dirty="0">
                <a:solidFill>
                  <a:schemeClr val="bg1"/>
                </a:solidFill>
                <a:latin typeface="Times New Roman" panose="02020603050405020304" pitchFamily="18" charset="0"/>
                <a:cs typeface="Times New Roman" panose="02020603050405020304" pitchFamily="18" charset="0"/>
              </a:rPr>
              <a:t> keretében </a:t>
            </a:r>
            <a:r>
              <a:rPr lang="hu-HU" b="1" dirty="0">
                <a:solidFill>
                  <a:schemeClr val="bg1"/>
                </a:solidFill>
                <a:latin typeface="Times New Roman" panose="02020603050405020304" pitchFamily="18" charset="0"/>
                <a:cs typeface="Times New Roman" panose="02020603050405020304" pitchFamily="18" charset="0"/>
              </a:rPr>
              <a:t>2021-ben mintaprojektként </a:t>
            </a:r>
            <a:r>
              <a:rPr lang="hu-HU" dirty="0">
                <a:solidFill>
                  <a:schemeClr val="bg1"/>
                </a:solidFill>
                <a:latin typeface="Times New Roman" panose="02020603050405020304" pitchFamily="18" charset="0"/>
                <a:cs typeface="Times New Roman" panose="02020603050405020304" pitchFamily="18" charset="0"/>
              </a:rPr>
              <a:t>6 megye civil szervezeti vezetői számára olyan elméleti és gyakorlati tudás nyújtása a célunk, amelynek segítségével a vezetők képessé válnak az általuk irányított civil szervezetek fenntarthatóságának megteremtésére, céljaik sikeres megvalósítására.</a:t>
            </a:r>
          </a:p>
          <a:p>
            <a:pPr marL="0" indent="0" algn="just">
              <a:lnSpc>
                <a:spcPct val="110000"/>
              </a:lnSpc>
              <a:spcBef>
                <a:spcPts val="0"/>
              </a:spcBef>
              <a:buNone/>
            </a:pPr>
            <a:r>
              <a:rPr lang="hu-HU" dirty="0">
                <a:solidFill>
                  <a:schemeClr val="bg1"/>
                </a:solidFill>
                <a:latin typeface="Times New Roman" panose="02020603050405020304" pitchFamily="18" charset="0"/>
                <a:cs typeface="Times New Roman" panose="02020603050405020304" pitchFamily="18" charset="0"/>
              </a:rPr>
              <a:t>A workshop sikerességére való tekintettel </a:t>
            </a:r>
            <a:r>
              <a:rPr lang="hu-HU" b="1" dirty="0">
                <a:solidFill>
                  <a:schemeClr val="bg1"/>
                </a:solidFill>
                <a:latin typeface="Times New Roman" panose="02020603050405020304" pitchFamily="18" charset="0"/>
                <a:cs typeface="Times New Roman" panose="02020603050405020304" pitchFamily="18" charset="0"/>
              </a:rPr>
              <a:t>2022. őszén a projekt országossá vált, </a:t>
            </a:r>
            <a:r>
              <a:rPr lang="hu-HU" dirty="0">
                <a:solidFill>
                  <a:schemeClr val="bg1"/>
                </a:solidFill>
                <a:latin typeface="Times New Roman" panose="02020603050405020304" pitchFamily="18" charset="0"/>
                <a:cs typeface="Times New Roman" panose="02020603050405020304" pitchFamily="18" charset="0"/>
              </a:rPr>
              <a:t>melynek lebonyolítója a Hajdú-Bihar Vármegyei Civil Közösségi Szolgáltató Központ volt.</a:t>
            </a:r>
          </a:p>
          <a:p>
            <a:pPr marL="0" indent="0" algn="just">
              <a:lnSpc>
                <a:spcPct val="110000"/>
              </a:lnSpc>
              <a:spcBef>
                <a:spcPts val="0"/>
              </a:spcBef>
              <a:buNone/>
            </a:pPr>
            <a:r>
              <a:rPr lang="hu-HU" b="1" dirty="0">
                <a:solidFill>
                  <a:schemeClr val="bg1"/>
                </a:solidFill>
                <a:latin typeface="Times New Roman" panose="02020603050405020304" pitchFamily="18" charset="0"/>
                <a:cs typeface="Times New Roman" panose="02020603050405020304" pitchFamily="18" charset="0"/>
              </a:rPr>
              <a:t>2022-ben</a:t>
            </a:r>
            <a:r>
              <a:rPr lang="hu-HU" dirty="0">
                <a:solidFill>
                  <a:schemeClr val="bg1"/>
                </a:solidFill>
                <a:latin typeface="Times New Roman" panose="02020603050405020304" pitchFamily="18" charset="0"/>
                <a:cs typeface="Times New Roman" panose="02020603050405020304" pitchFamily="18" charset="0"/>
              </a:rPr>
              <a:t> </a:t>
            </a:r>
            <a:r>
              <a:rPr lang="hu-HU" b="1" dirty="0">
                <a:solidFill>
                  <a:schemeClr val="bg1"/>
                </a:solidFill>
                <a:latin typeface="Times New Roman" panose="02020603050405020304" pitchFamily="18" charset="0"/>
                <a:cs typeface="Times New Roman" panose="02020603050405020304" pitchFamily="18" charset="0"/>
              </a:rPr>
              <a:t>235 fő </a:t>
            </a:r>
            <a:r>
              <a:rPr lang="hu-HU" dirty="0">
                <a:solidFill>
                  <a:schemeClr val="bg1"/>
                </a:solidFill>
                <a:latin typeface="Times New Roman" panose="02020603050405020304" pitchFamily="18" charset="0"/>
                <a:cs typeface="Times New Roman" panose="02020603050405020304" pitchFamily="18" charset="0"/>
              </a:rPr>
              <a:t>végezte el a </a:t>
            </a:r>
            <a:r>
              <a:rPr lang="hu-HU" dirty="0" err="1">
                <a:solidFill>
                  <a:schemeClr val="bg1"/>
                </a:solidFill>
                <a:latin typeface="Times New Roman" panose="02020603050405020304" pitchFamily="18" charset="0"/>
                <a:cs typeface="Times New Roman" panose="02020603050405020304" pitchFamily="18" charset="0"/>
              </a:rPr>
              <a:t>workshopot</a:t>
            </a:r>
            <a:r>
              <a:rPr lang="hu-HU" dirty="0">
                <a:solidFill>
                  <a:schemeClr val="bg1"/>
                </a:solidFill>
                <a:latin typeface="Times New Roman" panose="02020603050405020304" pitchFamily="18" charset="0"/>
                <a:cs typeface="Times New Roman" panose="02020603050405020304" pitchFamily="18" charset="0"/>
              </a:rPr>
              <a:t>.</a:t>
            </a:r>
          </a:p>
          <a:p>
            <a:pPr marL="0" indent="0" algn="just">
              <a:lnSpc>
                <a:spcPct val="110000"/>
              </a:lnSpc>
              <a:spcBef>
                <a:spcPts val="0"/>
              </a:spcBef>
              <a:buNone/>
            </a:pPr>
            <a:r>
              <a:rPr lang="hu-HU" b="1" dirty="0">
                <a:solidFill>
                  <a:schemeClr val="bg1"/>
                </a:solidFill>
                <a:latin typeface="Times New Roman" panose="02020603050405020304" pitchFamily="18" charset="0"/>
                <a:cs typeface="Times New Roman" panose="02020603050405020304" pitchFamily="18" charset="0"/>
              </a:rPr>
              <a:t>2023. szeptember 11-én </a:t>
            </a:r>
            <a:r>
              <a:rPr lang="hu-HU" dirty="0">
                <a:solidFill>
                  <a:schemeClr val="bg1"/>
                </a:solidFill>
                <a:latin typeface="Times New Roman" panose="02020603050405020304" pitchFamily="18" charset="0"/>
                <a:cs typeface="Times New Roman" panose="02020603050405020304" pitchFamily="18" charset="0"/>
              </a:rPr>
              <a:t>indítottuk útjára az ez évi </a:t>
            </a:r>
            <a:r>
              <a:rPr lang="hu-HU" dirty="0" err="1">
                <a:solidFill>
                  <a:schemeClr val="bg1"/>
                </a:solidFill>
                <a:latin typeface="Times New Roman" panose="02020603050405020304" pitchFamily="18" charset="0"/>
                <a:cs typeface="Times New Roman" panose="02020603050405020304" pitchFamily="18" charset="0"/>
              </a:rPr>
              <a:t>workshop-ot</a:t>
            </a:r>
            <a:r>
              <a:rPr lang="hu-HU" dirty="0">
                <a:solidFill>
                  <a:schemeClr val="bg1"/>
                </a:solidFill>
                <a:latin typeface="Times New Roman" panose="02020603050405020304" pitchFamily="18" charset="0"/>
                <a:cs typeface="Times New Roman" panose="02020603050405020304" pitchFamily="18" charset="0"/>
              </a:rPr>
              <a:t>, közel 400 fő jelentkezett. 10 online és 1 személyes jelenléttel megtartott órát (heti háromszor) követően november 29-én zárul a </a:t>
            </a:r>
            <a:r>
              <a:rPr lang="hu-HU" dirty="0" err="1">
                <a:solidFill>
                  <a:schemeClr val="bg1"/>
                </a:solidFill>
                <a:latin typeface="Times New Roman" panose="02020603050405020304" pitchFamily="18" charset="0"/>
                <a:cs typeface="Times New Roman" panose="02020603050405020304" pitchFamily="18" charset="0"/>
              </a:rPr>
              <a:t>workshop</a:t>
            </a:r>
            <a:r>
              <a:rPr lang="hu-HU" dirty="0">
                <a:solidFill>
                  <a:schemeClr val="bg1"/>
                </a:solidFill>
                <a:latin typeface="Times New Roman" panose="02020603050405020304" pitchFamily="18" charset="0"/>
                <a:cs typeface="Times New Roman" panose="02020603050405020304" pitchFamily="18" charset="0"/>
              </a:rPr>
              <a:t>, amelynek elvégzéséről tanúsítványt kapnak a résztvevők.</a:t>
            </a:r>
          </a:p>
          <a:p>
            <a:pPr marL="0" indent="0" algn="just">
              <a:lnSpc>
                <a:spcPct val="110000"/>
              </a:lnSpc>
              <a:spcBef>
                <a:spcPts val="0"/>
              </a:spcBef>
              <a:buNone/>
            </a:pPr>
            <a:r>
              <a:rPr lang="hu-HU" dirty="0">
                <a:solidFill>
                  <a:schemeClr val="bg1"/>
                </a:solidFill>
                <a:latin typeface="Times New Roman" panose="02020603050405020304" pitchFamily="18" charset="0"/>
                <a:cs typeface="Times New Roman" panose="02020603050405020304" pitchFamily="18" charset="0"/>
              </a:rPr>
              <a:t>A Vezetői </a:t>
            </a:r>
            <a:r>
              <a:rPr lang="hu-HU" dirty="0" err="1">
                <a:solidFill>
                  <a:schemeClr val="bg1"/>
                </a:solidFill>
                <a:latin typeface="Times New Roman" panose="02020603050405020304" pitchFamily="18" charset="0"/>
                <a:cs typeface="Times New Roman" panose="02020603050405020304" pitchFamily="18" charset="0"/>
              </a:rPr>
              <a:t>workshop</a:t>
            </a:r>
            <a:r>
              <a:rPr lang="hu-HU" dirty="0">
                <a:solidFill>
                  <a:schemeClr val="bg1"/>
                </a:solidFill>
                <a:latin typeface="Times New Roman" panose="02020603050405020304" pitchFamily="18" charset="0"/>
                <a:cs typeface="Times New Roman" panose="02020603050405020304" pitchFamily="18" charset="0"/>
              </a:rPr>
              <a:t> témái többek között: jogi és pénzügyi ismeretek, kommunikáció, PR és marketing, adatvédelem,  időgazdálkodás, programszervezés, vezetési önismeret, szakmai személyiségfejlesztés, kapcsolati háló fejlesztése, fiatalok bevonása.</a:t>
            </a:r>
          </a:p>
          <a:p>
            <a:pPr marL="0" indent="0" algn="just">
              <a:lnSpc>
                <a:spcPct val="110000"/>
              </a:lnSpc>
              <a:spcBef>
                <a:spcPts val="0"/>
              </a:spcBef>
              <a:buNone/>
            </a:pPr>
            <a:r>
              <a:rPr lang="hu-HU" dirty="0">
                <a:solidFill>
                  <a:schemeClr val="bg1"/>
                </a:solidFill>
                <a:latin typeface="Times New Roman" panose="02020603050405020304" pitchFamily="18" charset="0"/>
                <a:cs typeface="Times New Roman" panose="02020603050405020304" pitchFamily="18" charset="0"/>
              </a:rPr>
              <a:t>   </a:t>
            </a:r>
          </a:p>
          <a:p>
            <a:pPr marL="0" indent="0" algn="just">
              <a:lnSpc>
                <a:spcPct val="110000"/>
              </a:lnSpc>
              <a:spcBef>
                <a:spcPts val="0"/>
              </a:spcBef>
              <a:buNone/>
            </a:pPr>
            <a:endParaRPr lang="hu-HU" dirty="0">
              <a:solidFill>
                <a:schemeClr val="bg1"/>
              </a:solidFill>
              <a:latin typeface="Times New Roman" panose="02020603050405020304" pitchFamily="18" charset="0"/>
              <a:cs typeface="Times New Roman" panose="02020603050405020304" pitchFamily="18" charset="0"/>
            </a:endParaRPr>
          </a:p>
          <a:p>
            <a:pPr marL="0" indent="0" algn="just">
              <a:buNone/>
            </a:pPr>
            <a:endParaRPr lang="hu-HU" dirty="0">
              <a:solidFill>
                <a:schemeClr val="bg1"/>
              </a:solidFill>
            </a:endParaRPr>
          </a:p>
          <a:p>
            <a:pPr marL="0" indent="0">
              <a:buNone/>
            </a:pPr>
            <a:endParaRPr lang="hu-HU" dirty="0"/>
          </a:p>
        </p:txBody>
      </p:sp>
    </p:spTree>
    <p:extLst>
      <p:ext uri="{BB962C8B-B14F-4D97-AF65-F5344CB8AC3E}">
        <p14:creationId xmlns:p14="http://schemas.microsoft.com/office/powerpoint/2010/main" val="2230925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pPr algn="ctr"/>
            <a:r>
              <a:rPr lang="hu-HU" sz="2800" b="1" dirty="0">
                <a:latin typeface="Times New Roman" panose="02020603050405020304" pitchFamily="18" charset="0"/>
                <a:cs typeface="Times New Roman" panose="02020603050405020304" pitchFamily="18" charset="0"/>
              </a:rPr>
              <a:t>A civil szervezetek szerepe és lehetőségei Magyarországon. Tantárgy a felsőoktatásban.</a:t>
            </a:r>
            <a:endParaRPr lang="hu-HU" sz="2800"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6120714" y="2173193"/>
            <a:ext cx="5863169" cy="1772731"/>
          </a:xfrm>
        </p:spPr>
        <p:txBody>
          <a:bodyPr>
            <a:normAutofit/>
          </a:bodyPr>
          <a:lstStyle/>
          <a:p>
            <a:pPr marL="0" indent="0" algn="just">
              <a:buNone/>
            </a:pPr>
            <a:r>
              <a:rPr lang="hu-HU" sz="1800" dirty="0">
                <a:solidFill>
                  <a:schemeClr val="bg1"/>
                </a:solidFill>
                <a:latin typeface="Times New Roman" panose="02020603050405020304" pitchFamily="18" charset="0"/>
                <a:cs typeface="Times New Roman" panose="02020603050405020304" pitchFamily="18" charset="0"/>
              </a:rPr>
              <a:t>A </a:t>
            </a:r>
            <a:r>
              <a:rPr lang="hu-HU" sz="1800" b="1" dirty="0">
                <a:solidFill>
                  <a:schemeClr val="bg1"/>
                </a:solidFill>
                <a:latin typeface="Times New Roman" panose="02020603050405020304" pitchFamily="18" charset="0"/>
                <a:cs typeface="Times New Roman" panose="02020603050405020304" pitchFamily="18" charset="0"/>
              </a:rPr>
              <a:t>Miniszterelnökség Civil és Társadalmi Kapcsolatokért Felelős Helyettes Államtitkárságának</a:t>
            </a:r>
            <a:r>
              <a:rPr lang="hu-HU" sz="1800" dirty="0">
                <a:solidFill>
                  <a:schemeClr val="bg1"/>
                </a:solidFill>
                <a:latin typeface="Times New Roman" panose="02020603050405020304" pitchFamily="18" charset="0"/>
                <a:cs typeface="Times New Roman" panose="02020603050405020304" pitchFamily="18" charset="0"/>
              </a:rPr>
              <a:t> </a:t>
            </a:r>
            <a:r>
              <a:rPr lang="hu-HU" sz="1800" b="1" dirty="0">
                <a:solidFill>
                  <a:schemeClr val="bg1"/>
                </a:solidFill>
                <a:latin typeface="Times New Roman" panose="02020603050405020304" pitchFamily="18" charset="0"/>
                <a:cs typeface="Times New Roman" panose="02020603050405020304" pitchFamily="18" charset="0"/>
              </a:rPr>
              <a:t>egyik terve</a:t>
            </a:r>
            <a:r>
              <a:rPr lang="hu-HU" sz="1800" dirty="0">
                <a:solidFill>
                  <a:schemeClr val="bg1"/>
                </a:solidFill>
                <a:latin typeface="Times New Roman" panose="02020603050405020304" pitchFamily="18" charset="0"/>
                <a:cs typeface="Times New Roman" panose="02020603050405020304" pitchFamily="18" charset="0"/>
              </a:rPr>
              <a:t>, </a:t>
            </a:r>
            <a:r>
              <a:rPr lang="hu-HU" sz="1800" b="1" dirty="0">
                <a:solidFill>
                  <a:schemeClr val="bg1"/>
                </a:solidFill>
                <a:latin typeface="Times New Roman" panose="02020603050405020304" pitchFamily="18" charset="0"/>
                <a:cs typeface="Times New Roman" panose="02020603050405020304" pitchFamily="18" charset="0"/>
              </a:rPr>
              <a:t>hogy</a:t>
            </a:r>
            <a:r>
              <a:rPr lang="hu-HU" sz="1800" dirty="0">
                <a:solidFill>
                  <a:schemeClr val="bg1"/>
                </a:solidFill>
                <a:latin typeface="Times New Roman" panose="02020603050405020304" pitchFamily="18" charset="0"/>
                <a:cs typeface="Times New Roman" panose="02020603050405020304" pitchFamily="18" charset="0"/>
              </a:rPr>
              <a:t> – tovább – </a:t>
            </a:r>
            <a:r>
              <a:rPr lang="hu-HU" sz="1800" b="1" dirty="0">
                <a:solidFill>
                  <a:schemeClr val="bg1"/>
                </a:solidFill>
                <a:latin typeface="Times New Roman" panose="02020603050405020304" pitchFamily="18" charset="0"/>
                <a:cs typeface="Times New Roman" panose="02020603050405020304" pitchFamily="18" charset="0"/>
              </a:rPr>
              <a:t>nyisson a felsőoktatási intézmények felé</a:t>
            </a:r>
            <a:r>
              <a:rPr lang="hu-HU" sz="1800" dirty="0">
                <a:solidFill>
                  <a:schemeClr val="bg1"/>
                </a:solidFill>
                <a:latin typeface="Times New Roman" panose="02020603050405020304" pitchFamily="18" charset="0"/>
                <a:cs typeface="Times New Roman" panose="02020603050405020304" pitchFamily="18" charset="0"/>
              </a:rPr>
              <a:t> azzal a céllal, hogy az egyetemi hallgatók megismerkedhessenek a civil közösségekkel, a „civilséggel”, a civil szervezetek igen sokrétű, sokszor hiánypótló tevékenységével. </a:t>
            </a:r>
          </a:p>
          <a:p>
            <a:pPr marL="0" indent="0" algn="just">
              <a:buNone/>
            </a:pPr>
            <a:endParaRPr lang="hu-HU" sz="2000" dirty="0">
              <a:solidFill>
                <a:schemeClr val="bg1"/>
              </a:solidFill>
              <a:latin typeface="Times New Roman" panose="02020603050405020304" pitchFamily="18" charset="0"/>
              <a:cs typeface="Times New Roman" panose="02020603050405020304" pitchFamily="18" charset="0"/>
            </a:endParaRPr>
          </a:p>
          <a:p>
            <a:pPr marL="0" indent="0" algn="just">
              <a:buNone/>
            </a:pPr>
            <a:endParaRPr lang="hu-HU" sz="2000" dirty="0">
              <a:solidFill>
                <a:schemeClr val="bg1"/>
              </a:solidFill>
            </a:endParaRPr>
          </a:p>
        </p:txBody>
      </p:sp>
      <p:sp>
        <p:nvSpPr>
          <p:cNvPr id="4" name="Téglalap 3"/>
          <p:cNvSpPr/>
          <p:nvPr/>
        </p:nvSpPr>
        <p:spPr>
          <a:xfrm>
            <a:off x="-32658" y="4303455"/>
            <a:ext cx="7435274" cy="2554545"/>
          </a:xfrm>
          <a:prstGeom prst="rect">
            <a:avLst/>
          </a:prstGeom>
        </p:spPr>
        <p:txBody>
          <a:bodyPr wrap="square">
            <a:spAutoFit/>
          </a:bodyPr>
          <a:lstStyle/>
          <a:p>
            <a:r>
              <a:rPr lang="hu-HU" sz="1600" b="1" dirty="0">
                <a:solidFill>
                  <a:schemeClr val="bg1"/>
                </a:solidFill>
                <a:latin typeface="Times New Roman" panose="02020603050405020304" pitchFamily="18" charset="0"/>
                <a:cs typeface="Times New Roman" panose="02020603050405020304" pitchFamily="18" charset="0"/>
              </a:rPr>
              <a:t>„A civil szervezetek szerepe és lehetőségei Magyarországon. Miért érdemes fiatalon is civil közösségekben tevékenykedni?” című szabadon választható egyetemi tantárgy.</a:t>
            </a:r>
            <a:endParaRPr lang="hu-HU" sz="1600" dirty="0">
              <a:solidFill>
                <a:schemeClr val="bg1"/>
              </a:solidFill>
              <a:latin typeface="Times New Roman" panose="02020603050405020304" pitchFamily="18" charset="0"/>
              <a:cs typeface="Times New Roman" panose="02020603050405020304" pitchFamily="18" charset="0"/>
            </a:endParaRPr>
          </a:p>
          <a:p>
            <a:r>
              <a:rPr lang="hu-HU" sz="1600" dirty="0">
                <a:solidFill>
                  <a:schemeClr val="bg1"/>
                </a:solidFill>
                <a:latin typeface="Times New Roman" panose="02020603050405020304" pitchFamily="18" charset="0"/>
                <a:cs typeface="Times New Roman" panose="02020603050405020304" pitchFamily="18" charset="0"/>
              </a:rPr>
              <a:t>2020-ban elindított tantárgy eddig már három egyetemen kerül meghirdetésre (Miskolci Egyetem, Magyar Agrár- és Élettudományi Egyetem, Nemzeti Közszolgálati Egyetem). A 2023/24-es tanév őszi félévében elindul a Szegedi Tudományegyetemen és a Kodolányi János Egyetemen (Székesfehérváron) is.</a:t>
            </a:r>
            <a:br>
              <a:rPr lang="hu-HU" sz="1600" b="1" dirty="0">
                <a:solidFill>
                  <a:schemeClr val="bg1"/>
                </a:solidFill>
                <a:latin typeface="Times New Roman" panose="02020603050405020304" pitchFamily="18" charset="0"/>
                <a:cs typeface="Times New Roman" panose="02020603050405020304" pitchFamily="18" charset="0"/>
              </a:rPr>
            </a:br>
            <a:r>
              <a:rPr lang="hu-HU" sz="1600" b="1" dirty="0">
                <a:solidFill>
                  <a:schemeClr val="bg1"/>
                </a:solidFill>
                <a:latin typeface="Times New Roman" panose="02020603050405020304" pitchFamily="18" charset="0"/>
                <a:cs typeface="Times New Roman" panose="02020603050405020304" pitchFamily="18" charset="0"/>
              </a:rPr>
              <a:t>Az órákat vendégelőadók tartják: szakpolitikai vezetők a kormányzati szférából, valamint a civil szervezetek vezetői, a helyi törvényszék, illetve a Miniszterelnökség és a civil központok munkatársai.</a:t>
            </a:r>
          </a:p>
        </p:txBody>
      </p:sp>
      <p:sp>
        <p:nvSpPr>
          <p:cNvPr id="5" name="AutoShape 2" descr="Palkovics László: a SZIE korszerű egyetem les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7" name="AutoShape 6" descr="Palkovics László: a SZIE korszerű egyetem le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9" name="Kép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390" y="2015742"/>
            <a:ext cx="3416498" cy="2361192"/>
          </a:xfrm>
          <a:prstGeom prst="rect">
            <a:avLst/>
          </a:prstGeom>
        </p:spPr>
      </p:pic>
      <p:pic>
        <p:nvPicPr>
          <p:cNvPr id="10" name="Kép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180" y="3838833"/>
            <a:ext cx="3781718" cy="2521145"/>
          </a:xfrm>
          <a:prstGeom prst="rect">
            <a:avLst/>
          </a:prstGeom>
        </p:spPr>
      </p:pic>
    </p:spTree>
    <p:extLst>
      <p:ext uri="{BB962C8B-B14F-4D97-AF65-F5344CB8AC3E}">
        <p14:creationId xmlns:p14="http://schemas.microsoft.com/office/powerpoint/2010/main" val="541954808"/>
      </p:ext>
    </p:extLst>
  </p:cSld>
  <p:clrMapOvr>
    <a:masterClrMapping/>
  </p:clrMapOvr>
</p:sld>
</file>

<file path=ppt/theme/theme1.xml><?xml version="1.0" encoding="utf-8"?>
<a:theme xmlns:a="http://schemas.openxmlformats.org/drawingml/2006/main" name="Berlin">
  <a:themeElements>
    <a:clrScheme name="Kemény kötés">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Esszencia">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docProps/app.xml><?xml version="1.0" encoding="utf-8"?>
<Properties xmlns="http://schemas.openxmlformats.org/officeDocument/2006/extended-properties" xmlns:vt="http://schemas.openxmlformats.org/officeDocument/2006/docPropsVTypes">
  <Template/>
  <TotalTime>2243</TotalTime>
  <Words>1711</Words>
  <Application>Microsoft Office PowerPoint</Application>
  <PresentationFormat>Szélesvásznú</PresentationFormat>
  <Paragraphs>100</Paragraphs>
  <Slides>16</Slides>
  <Notes>0</Notes>
  <HiddenSlides>0</HiddenSlides>
  <MMClips>0</MMClips>
  <ScaleCrop>false</ScaleCrop>
  <HeadingPairs>
    <vt:vector size="8" baseType="variant">
      <vt:variant>
        <vt:lpstr>Használt betűtípusok</vt:lpstr>
      </vt:variant>
      <vt:variant>
        <vt:i4>4</vt:i4>
      </vt:variant>
      <vt:variant>
        <vt:lpstr>Téma</vt:lpstr>
      </vt:variant>
      <vt:variant>
        <vt:i4>1</vt:i4>
      </vt:variant>
      <vt:variant>
        <vt:lpstr>Beágyazott OLE kiszolgálók</vt:lpstr>
      </vt:variant>
      <vt:variant>
        <vt:i4>2</vt:i4>
      </vt:variant>
      <vt:variant>
        <vt:lpstr>Diacímek</vt:lpstr>
      </vt:variant>
      <vt:variant>
        <vt:i4>16</vt:i4>
      </vt:variant>
    </vt:vector>
  </HeadingPairs>
  <TitlesOfParts>
    <vt:vector size="23" baseType="lpstr">
      <vt:lpstr>Arial</vt:lpstr>
      <vt:lpstr>Arial Black</vt:lpstr>
      <vt:lpstr>Calibri</vt:lpstr>
      <vt:lpstr>Times New Roman</vt:lpstr>
      <vt:lpstr>Berlin</vt:lpstr>
      <vt:lpstr>Worksheet</vt:lpstr>
      <vt:lpstr>Dokumentum</vt:lpstr>
      <vt:lpstr>   Civil és Társadalmi Kapcsolatokért Felelős  Helyettes Államtitkárság civil területet érintő  szakmai programjai, eseményei</vt:lpstr>
      <vt:lpstr>Civil közösségi szolgálató központ hálózat</vt:lpstr>
      <vt:lpstr>Az Állami Számvevőszék civil szervezeteket érintő tevékenységei</vt:lpstr>
      <vt:lpstr>Kiadványok a civil szervezetek működésének segítésére</vt:lpstr>
      <vt:lpstr>Országos Civil Véradások szervezése</vt:lpstr>
      <vt:lpstr>IX. Országos Civil Véradás</vt:lpstr>
      <vt:lpstr> I-VIII. CIVIL VÉRADÁS ÖSSZESÍTETT ADATAI</vt:lpstr>
      <vt:lpstr>Civil Szervezeti Vezetőképzés</vt:lpstr>
      <vt:lpstr>A civil szervezetek szerepe és lehetőségei Magyarországon. Tantárgy a felsőoktatásban.</vt:lpstr>
      <vt:lpstr>Rendkívüli középiskolás osztályfőnöki órák</vt:lpstr>
      <vt:lpstr>Vármegyejárások</vt:lpstr>
      <vt:lpstr>„Civil összefogás a kárpátaljai közösségekért!” – Adventi adománygyűjtés kárpátaljai óvodák, iskolák, gyermekotthonok számára</vt:lpstr>
      <vt:lpstr>Jó helyre megy! – országos népszerűsítő kampány az SZJA civil  1%-ának felajánlásáról</vt:lpstr>
      <vt:lpstr>Értékteremtő  Közösségekért Díj</vt:lpstr>
      <vt:lpstr>…fontos határidők</vt:lpstr>
      <vt:lpstr>PowerPoint-bemutató</vt:lpstr>
    </vt:vector>
  </TitlesOfParts>
  <Company>Egységes InfraStruktúra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Helyettes Államtitkárság civil területet érintő szakmai programjai, eseményei</dc:title>
  <dc:creator>Szöllősiné Tóth Erika</dc:creator>
  <cp:lastModifiedBy>Szente Örs</cp:lastModifiedBy>
  <cp:revision>263</cp:revision>
  <dcterms:created xsi:type="dcterms:W3CDTF">2021-09-06T11:31:17Z</dcterms:created>
  <dcterms:modified xsi:type="dcterms:W3CDTF">2023-09-13T06:51:27Z</dcterms:modified>
</cp:coreProperties>
</file>