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notesMasterIdLst>
    <p:notesMasterId r:id="rId22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4" r:id="rId12"/>
    <p:sldId id="265" r:id="rId13"/>
    <p:sldId id="279" r:id="rId14"/>
    <p:sldId id="280" r:id="rId15"/>
    <p:sldId id="268" r:id="rId16"/>
    <p:sldId id="269" r:id="rId17"/>
    <p:sldId id="278" r:id="rId18"/>
    <p:sldId id="281" r:id="rId19"/>
    <p:sldId id="276" r:id="rId20"/>
    <p:sldId id="277" r:id="rId21"/>
  </p:sldIdLst>
  <p:sldSz cx="12192000" cy="6858000"/>
  <p:notesSz cx="6797675" cy="992663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45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hu-HU" sz="4400" b="0" strike="noStrike" spc="-1">
                <a:latin typeface="Arial"/>
              </a:rPr>
              <a:t>A dia áthelyezéséhez kattintson ide</a:t>
            </a:r>
          </a:p>
        </p:txBody>
      </p:sp>
      <p:sp>
        <p:nvSpPr>
          <p:cNvPr id="208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hu-HU" sz="2000" b="0" strike="noStrike" spc="-1">
                <a:latin typeface="Arial"/>
              </a:rPr>
              <a:t>A jegyzetformátum szerkesztéséhez kattintson ide</a:t>
            </a:r>
          </a:p>
        </p:txBody>
      </p:sp>
      <p:sp>
        <p:nvSpPr>
          <p:cNvPr id="209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hu-HU" sz="1400" b="0" strike="noStrike" spc="-1">
                <a:latin typeface="Times New Roman"/>
              </a:rPr>
              <a:t>&lt;élőfej&gt;</a:t>
            </a:r>
          </a:p>
        </p:txBody>
      </p:sp>
      <p:sp>
        <p:nvSpPr>
          <p:cNvPr id="210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algn="r">
              <a:buNone/>
            </a:pPr>
            <a:r>
              <a:rPr lang="hu-HU" sz="1400" b="0" strike="noStrike" spc="-1">
                <a:latin typeface="Times New Roman"/>
              </a:rPr>
              <a:t>&lt;dátum/idő&gt;</a:t>
            </a:r>
          </a:p>
        </p:txBody>
      </p:sp>
      <p:sp>
        <p:nvSpPr>
          <p:cNvPr id="211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r>
              <a:rPr lang="hu-HU" sz="1400" b="0" strike="noStrike" spc="-1">
                <a:latin typeface="Times New Roman"/>
              </a:rPr>
              <a:t>&lt;élőláb&gt;</a:t>
            </a:r>
          </a:p>
        </p:txBody>
      </p:sp>
      <p:sp>
        <p:nvSpPr>
          <p:cNvPr id="212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algn="r">
              <a:buNone/>
            </a:pPr>
            <a:fld id="{454E9FC2-DE16-4FFC-A134-C85AACEB380A}" type="slidenum">
              <a:rPr lang="hu-HU" sz="1400" b="0" strike="noStrike" spc="-1">
                <a:latin typeface="Times New Roman"/>
              </a:rPr>
              <a:t>‹#›</a:t>
            </a:fld>
            <a:endParaRPr lang="hu-H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24830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1425"/>
            <a:ext cx="5954712" cy="3349625"/>
          </a:xfrm>
          <a:prstGeom prst="rect">
            <a:avLst/>
          </a:prstGeom>
          <a:ln w="0">
            <a:noFill/>
          </a:ln>
        </p:spPr>
      </p:sp>
      <p:sp>
        <p:nvSpPr>
          <p:cNvPr id="293" name="PlaceHolder 2"/>
          <p:cNvSpPr>
            <a:spLocks noGrp="1"/>
          </p:cNvSpPr>
          <p:nvPr>
            <p:ph type="body"/>
          </p:nvPr>
        </p:nvSpPr>
        <p:spPr>
          <a:xfrm>
            <a:off x="679680" y="4777200"/>
            <a:ext cx="5437440" cy="39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hu-HU" sz="2000" b="0" strike="noStrike" spc="-1">
              <a:latin typeface="Arial"/>
            </a:endParaRPr>
          </a:p>
        </p:txBody>
      </p:sp>
      <p:sp>
        <p:nvSpPr>
          <p:cNvPr id="294" name="PlaceHolder 3"/>
          <p:cNvSpPr>
            <a:spLocks noGrp="1"/>
          </p:cNvSpPr>
          <p:nvPr>
            <p:ph type="sldNum"/>
          </p:nvPr>
        </p:nvSpPr>
        <p:spPr>
          <a:xfrm>
            <a:off x="3850560" y="9428760"/>
            <a:ext cx="2944800" cy="49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  <a:buNone/>
            </a:pPr>
            <a:fld id="{049C2396-BB17-4393-BB59-6AF35F792139}" type="slidenum">
              <a:rPr lang="hu-H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16</a:t>
            </a:fld>
            <a:endParaRPr lang="hu-H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6204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1425"/>
            <a:ext cx="5954712" cy="3349625"/>
          </a:xfrm>
          <a:prstGeom prst="rect">
            <a:avLst/>
          </a:prstGeom>
          <a:ln w="0">
            <a:noFill/>
          </a:ln>
        </p:spPr>
      </p:sp>
      <p:sp>
        <p:nvSpPr>
          <p:cNvPr id="296" name="PlaceHolder 2"/>
          <p:cNvSpPr>
            <a:spLocks noGrp="1"/>
          </p:cNvSpPr>
          <p:nvPr>
            <p:ph type="body"/>
          </p:nvPr>
        </p:nvSpPr>
        <p:spPr>
          <a:xfrm>
            <a:off x="679680" y="4777200"/>
            <a:ext cx="5437440" cy="39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hu-HU" sz="2000" b="0" strike="noStrike" spc="-1">
              <a:latin typeface="Arial"/>
            </a:endParaRPr>
          </a:p>
        </p:txBody>
      </p:sp>
      <p:sp>
        <p:nvSpPr>
          <p:cNvPr id="297" name="PlaceHolder 3"/>
          <p:cNvSpPr>
            <a:spLocks noGrp="1"/>
          </p:cNvSpPr>
          <p:nvPr>
            <p:ph type="sldNum"/>
          </p:nvPr>
        </p:nvSpPr>
        <p:spPr>
          <a:xfrm>
            <a:off x="3850560" y="9428760"/>
            <a:ext cx="2944800" cy="49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  <a:buNone/>
            </a:pPr>
            <a:fld id="{E3706ACA-8895-4999-8CF6-6A98F5D7A322}" type="slidenum">
              <a:rPr lang="hu-H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17</a:t>
            </a:fld>
            <a:endParaRPr lang="hu-H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08014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280" cy="164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hu-HU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280" cy="164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hu-HU" sz="4400" b="0" strike="noStrike" spc="-1"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280" cy="164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hu-HU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46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47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48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280" cy="164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hu-HU" sz="4400" b="0" strike="noStrike" spc="-1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280" cy="164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hu-HU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280" cy="164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hu-HU" sz="4400" b="0" strike="noStrike" spc="-1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280" cy="164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hu-H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subTitle"/>
          </p:nvPr>
        </p:nvSpPr>
        <p:spPr>
          <a:xfrm>
            <a:off x="1506960" y="2404440"/>
            <a:ext cx="7766280" cy="7629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280" cy="164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hu-HU" sz="4400" b="0" strike="noStrike" spc="-1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280" cy="164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hu-HU" sz="4400" b="0" strike="noStrike" spc="-1"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280" cy="164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hu-HU" sz="4400" b="0" strike="noStrike" spc="-1"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280" cy="164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hu-HU" sz="4400" b="0" strike="noStrike" spc="-1"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280" cy="164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hu-HU" sz="4400" b="0" strike="noStrike" spc="-1"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280" cy="164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hu-HU" sz="4400" b="0" strike="noStrike" spc="-1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8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9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280" cy="164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hu-HU" sz="4400" b="0" strike="noStrike" spc="-1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9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9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9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280" cy="164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hu-HU" sz="4400" b="0" strike="noStrike" spc="-1"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280" cy="164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hu-HU" sz="4400" b="0" strike="noStrike" spc="-1"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280" cy="164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hu-HU" sz="4400" b="0" strike="noStrike" spc="-1"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280" cy="164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hu-H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280" cy="164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hu-HU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subTitle"/>
          </p:nvPr>
        </p:nvSpPr>
        <p:spPr>
          <a:xfrm>
            <a:off x="1506960" y="2404440"/>
            <a:ext cx="7766280" cy="7629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280" cy="164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hu-HU" sz="4400" b="0" strike="noStrike" spc="-1"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280" cy="164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hu-HU" sz="4400" b="0" strike="noStrike" spc="-1"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280" cy="164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hu-HU" sz="4400" b="0" strike="noStrike" spc="-1"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13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280" cy="164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hu-HU" sz="4400" b="0" strike="noStrike" spc="-1"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280" cy="164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hu-HU" sz="4400" b="0" strike="noStrike" spc="-1"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13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139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280" cy="164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hu-HU" sz="4400" b="0" strike="noStrike" spc="-1"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144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145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146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280" cy="164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hu-HU" sz="4400" b="0" strike="noStrike" spc="-1"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280" cy="164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hu-HU" sz="4400" b="0" strike="noStrike" spc="-1"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280" cy="164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hu-HU" sz="4400" b="0" strike="noStrike" spc="-1"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280" cy="164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hu-HU" sz="4400" b="0" strike="noStrike" spc="-1"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280" cy="164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hu-H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subTitle"/>
          </p:nvPr>
        </p:nvSpPr>
        <p:spPr>
          <a:xfrm>
            <a:off x="1506960" y="2404440"/>
            <a:ext cx="7766280" cy="7629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280" cy="164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hu-HU" sz="4400" b="0" strike="noStrike" spc="-1"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18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280" cy="164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hu-HU" sz="4400" b="0" strike="noStrike" spc="-1"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280" cy="164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hu-HU" sz="4400" b="0" strike="noStrike" spc="-1">
              <a:latin typeface="Arial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280" cy="164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hu-HU" sz="4400" b="0" strike="noStrike" spc="-1">
              <a:latin typeface="Aria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280" cy="164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hu-HU" sz="4400" b="0" strike="noStrike" spc="-1">
              <a:latin typeface="Arial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19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199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280" cy="164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hu-HU" sz="4400" b="0" strike="noStrike" spc="-1">
              <a:latin typeface="Arial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202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203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204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205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206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280" cy="164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hu-H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subTitle"/>
          </p:nvPr>
        </p:nvSpPr>
        <p:spPr>
          <a:xfrm>
            <a:off x="1506960" y="2404440"/>
            <a:ext cx="7766280" cy="7629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280" cy="164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hu-HU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280" cy="164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hu-HU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280" cy="164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hu-HU" sz="4400" b="0" strike="noStrike" spc="-1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6"/>
          <p:cNvGrpSpPr/>
          <p:nvPr/>
        </p:nvGrpSpPr>
        <p:grpSpPr>
          <a:xfrm>
            <a:off x="0" y="-8640"/>
            <a:ext cx="12191400" cy="6866640"/>
            <a:chOff x="0" y="-8640"/>
            <a:chExt cx="12191400" cy="6866640"/>
          </a:xfrm>
        </p:grpSpPr>
        <p:sp>
          <p:nvSpPr>
            <p:cNvPr id="14" name="Straight Connector 19"/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ln w="9525" cap="rnd">
              <a:solidFill>
                <a:srgbClr val="BFBFB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2" name="Straight Connector 20"/>
            <p:cNvSpPr/>
            <p:nvPr/>
          </p:nvSpPr>
          <p:spPr>
            <a:xfrm flipH="1">
              <a:off x="7425000" y="3681360"/>
              <a:ext cx="4763520" cy="3176640"/>
            </a:xfrm>
            <a:prstGeom prst="line">
              <a:avLst/>
            </a:prstGeom>
            <a:ln w="9525" cap="rnd">
              <a:solidFill>
                <a:srgbClr val="D9D9D9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3" name="Rectangle 23"/>
            <p:cNvSpPr/>
            <p:nvPr/>
          </p:nvSpPr>
          <p:spPr>
            <a:xfrm>
              <a:off x="9181440" y="-8640"/>
              <a:ext cx="3006720" cy="6865920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4" name="Rectangle 25"/>
            <p:cNvSpPr/>
            <p:nvPr/>
          </p:nvSpPr>
          <p:spPr>
            <a:xfrm>
              <a:off x="9603360" y="-8640"/>
              <a:ext cx="2587680" cy="6865920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5" name="Isosceles Triangle 23"/>
            <p:cNvSpPr/>
            <p:nvPr/>
          </p:nvSpPr>
          <p:spPr>
            <a:xfrm>
              <a:off x="8932320" y="3048120"/>
              <a:ext cx="3259080" cy="380916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" name="Rectangle 27"/>
            <p:cNvSpPr/>
            <p:nvPr/>
          </p:nvSpPr>
          <p:spPr>
            <a:xfrm>
              <a:off x="9334440" y="-8640"/>
              <a:ext cx="2853720" cy="6865920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" name="Rectangle 28"/>
            <p:cNvSpPr/>
            <p:nvPr/>
          </p:nvSpPr>
          <p:spPr>
            <a:xfrm>
              <a:off x="10898640" y="-8640"/>
              <a:ext cx="1289520" cy="6865920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8" name="Rectangle 29"/>
            <p:cNvSpPr/>
            <p:nvPr/>
          </p:nvSpPr>
          <p:spPr>
            <a:xfrm>
              <a:off x="10938960" y="-8640"/>
              <a:ext cx="1249200" cy="6865920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9" name="Isosceles Triangle 27"/>
            <p:cNvSpPr/>
            <p:nvPr/>
          </p:nvSpPr>
          <p:spPr>
            <a:xfrm>
              <a:off x="10371600" y="3589920"/>
              <a:ext cx="1816560" cy="326736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0" name="Isosceles Triangle 28"/>
            <p:cNvSpPr/>
            <p:nvPr/>
          </p:nvSpPr>
          <p:spPr>
            <a:xfrm>
              <a:off x="0" y="4013280"/>
              <a:ext cx="447840" cy="28440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hu-HU" sz="4400" b="0" strike="noStrike" spc="-1">
                <a:latin typeface="Arial"/>
              </a:rPr>
              <a:t>Címszöveg formátumának szerkesztése</a:t>
            </a: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3200" b="0" strike="noStrike" spc="-1">
                <a:latin typeface="Arial"/>
              </a:rPr>
              <a:t>Vázlatszöveg formátumának szerkesztése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u-HU" sz="2800" b="0" strike="noStrike" spc="-1">
                <a:latin typeface="Arial"/>
              </a:rPr>
              <a:t>Második vázlatszint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400" b="0" strike="noStrike" spc="-1">
                <a:latin typeface="Arial"/>
              </a:rPr>
              <a:t>Harmadik vázlatszint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u-HU" sz="2000" b="0" strike="noStrike" spc="-1">
                <a:latin typeface="Arial"/>
              </a:rPr>
              <a:t>Negyedik vázlatszint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000" b="0" strike="noStrike" spc="-1">
                <a:latin typeface="Arial"/>
              </a:rPr>
              <a:t>Ötödik vázlatszint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000" b="0" strike="noStrike" spc="-1">
                <a:latin typeface="Arial"/>
              </a:rPr>
              <a:t>Hatodik vázlatszint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000" b="0" strike="noStrike" spc="-1">
                <a:latin typeface="Arial"/>
              </a:rPr>
              <a:t>Hetedik vázlatszint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6"/>
          <p:cNvGrpSpPr/>
          <p:nvPr/>
        </p:nvGrpSpPr>
        <p:grpSpPr>
          <a:xfrm>
            <a:off x="0" y="-8640"/>
            <a:ext cx="12191400" cy="6866640"/>
            <a:chOff x="0" y="-8640"/>
            <a:chExt cx="12191400" cy="6866640"/>
          </a:xfrm>
        </p:grpSpPr>
        <p:sp>
          <p:nvSpPr>
            <p:cNvPr id="50" name="Straight Connector 19"/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ln w="9525" cap="rnd">
              <a:solidFill>
                <a:srgbClr val="BFBFB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51" name="Straight Connector 20"/>
            <p:cNvSpPr/>
            <p:nvPr/>
          </p:nvSpPr>
          <p:spPr>
            <a:xfrm flipH="1">
              <a:off x="7425000" y="3681360"/>
              <a:ext cx="4763520" cy="3176640"/>
            </a:xfrm>
            <a:prstGeom prst="line">
              <a:avLst/>
            </a:prstGeom>
            <a:ln w="9525" cap="rnd">
              <a:solidFill>
                <a:srgbClr val="D9D9D9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52" name="Rectangle 23"/>
            <p:cNvSpPr/>
            <p:nvPr/>
          </p:nvSpPr>
          <p:spPr>
            <a:xfrm>
              <a:off x="9181440" y="-8640"/>
              <a:ext cx="3006720" cy="6865920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53" name="Rectangle 25"/>
            <p:cNvSpPr/>
            <p:nvPr/>
          </p:nvSpPr>
          <p:spPr>
            <a:xfrm>
              <a:off x="9603360" y="-8640"/>
              <a:ext cx="2587680" cy="6865920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54" name="Isosceles Triangle 23"/>
            <p:cNvSpPr/>
            <p:nvPr/>
          </p:nvSpPr>
          <p:spPr>
            <a:xfrm>
              <a:off x="8932320" y="3048120"/>
              <a:ext cx="3259080" cy="380916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55" name="Rectangle 27"/>
            <p:cNvSpPr/>
            <p:nvPr/>
          </p:nvSpPr>
          <p:spPr>
            <a:xfrm>
              <a:off x="9334440" y="-8640"/>
              <a:ext cx="2853720" cy="6865920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56" name="Rectangle 28"/>
            <p:cNvSpPr/>
            <p:nvPr/>
          </p:nvSpPr>
          <p:spPr>
            <a:xfrm>
              <a:off x="10898640" y="-8640"/>
              <a:ext cx="1289520" cy="6865920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57" name="Rectangle 29"/>
            <p:cNvSpPr/>
            <p:nvPr/>
          </p:nvSpPr>
          <p:spPr>
            <a:xfrm>
              <a:off x="10938960" y="-8640"/>
              <a:ext cx="1249200" cy="6865920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58" name="Isosceles Triangle 27"/>
            <p:cNvSpPr/>
            <p:nvPr/>
          </p:nvSpPr>
          <p:spPr>
            <a:xfrm>
              <a:off x="10371600" y="3589920"/>
              <a:ext cx="1816560" cy="326736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59" name="Isosceles Triangle 28"/>
            <p:cNvSpPr/>
            <p:nvPr/>
          </p:nvSpPr>
          <p:spPr>
            <a:xfrm>
              <a:off x="0" y="4013280"/>
              <a:ext cx="447840" cy="28440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280" cy="164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hu-HU" sz="1800" b="0" strike="noStrike" spc="-1">
                <a:latin typeface="Arial"/>
              </a:rPr>
              <a:t>Címszöveg formátumának szerkesztése</a:t>
            </a: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3200" b="0" strike="noStrike" spc="-1">
                <a:latin typeface="Arial"/>
              </a:rPr>
              <a:t>Vázlatszöveg formátumának szerkesztése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u-HU" sz="2800" b="0" strike="noStrike" spc="-1">
                <a:latin typeface="Arial"/>
              </a:rPr>
              <a:t>Második vázlatszint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400" b="0" strike="noStrike" spc="-1">
                <a:latin typeface="Arial"/>
              </a:rPr>
              <a:t>Harmadik vázlatszint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u-HU" sz="2000" b="0" strike="noStrike" spc="-1">
                <a:latin typeface="Arial"/>
              </a:rPr>
              <a:t>Negyedik vázlatszint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000" b="0" strike="noStrike" spc="-1">
                <a:latin typeface="Arial"/>
              </a:rPr>
              <a:t>Ötödik vázlatszint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000" b="0" strike="noStrike" spc="-1">
                <a:latin typeface="Arial"/>
              </a:rPr>
              <a:t>Hatodik vázlatszint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000" b="0" strike="noStrike" spc="-1">
                <a:latin typeface="Arial"/>
              </a:rPr>
              <a:t>Hetedik vázlatszint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roup 6"/>
          <p:cNvGrpSpPr/>
          <p:nvPr/>
        </p:nvGrpSpPr>
        <p:grpSpPr>
          <a:xfrm>
            <a:off x="0" y="-8640"/>
            <a:ext cx="12191400" cy="6866640"/>
            <a:chOff x="0" y="-8640"/>
            <a:chExt cx="12191400" cy="6866640"/>
          </a:xfrm>
        </p:grpSpPr>
        <p:sp>
          <p:nvSpPr>
            <p:cNvPr id="99" name="Straight Connector 19"/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ln w="9525" cap="rnd">
              <a:solidFill>
                <a:srgbClr val="BFBFB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00" name="Straight Connector 20"/>
            <p:cNvSpPr/>
            <p:nvPr/>
          </p:nvSpPr>
          <p:spPr>
            <a:xfrm flipH="1">
              <a:off x="7425000" y="3681360"/>
              <a:ext cx="4763520" cy="3176640"/>
            </a:xfrm>
            <a:prstGeom prst="line">
              <a:avLst/>
            </a:prstGeom>
            <a:ln w="9525" cap="rnd">
              <a:solidFill>
                <a:srgbClr val="D9D9D9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01" name="Rectangle 23"/>
            <p:cNvSpPr/>
            <p:nvPr/>
          </p:nvSpPr>
          <p:spPr>
            <a:xfrm>
              <a:off x="9181440" y="-8640"/>
              <a:ext cx="3006720" cy="6865920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02" name="Rectangle 25"/>
            <p:cNvSpPr/>
            <p:nvPr/>
          </p:nvSpPr>
          <p:spPr>
            <a:xfrm>
              <a:off x="9603360" y="-8640"/>
              <a:ext cx="2587680" cy="6865920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03" name="Isosceles Triangle 23"/>
            <p:cNvSpPr/>
            <p:nvPr/>
          </p:nvSpPr>
          <p:spPr>
            <a:xfrm>
              <a:off x="8932320" y="3048120"/>
              <a:ext cx="3259080" cy="380916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04" name="Rectangle 27"/>
            <p:cNvSpPr/>
            <p:nvPr/>
          </p:nvSpPr>
          <p:spPr>
            <a:xfrm>
              <a:off x="9334440" y="-8640"/>
              <a:ext cx="2853720" cy="6865920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05" name="Rectangle 28"/>
            <p:cNvSpPr/>
            <p:nvPr/>
          </p:nvSpPr>
          <p:spPr>
            <a:xfrm>
              <a:off x="10898640" y="-8640"/>
              <a:ext cx="1289520" cy="6865920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06" name="Rectangle 29"/>
            <p:cNvSpPr/>
            <p:nvPr/>
          </p:nvSpPr>
          <p:spPr>
            <a:xfrm>
              <a:off x="10938960" y="-8640"/>
              <a:ext cx="1249200" cy="6865920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07" name="Isosceles Triangle 27"/>
            <p:cNvSpPr/>
            <p:nvPr/>
          </p:nvSpPr>
          <p:spPr>
            <a:xfrm>
              <a:off x="10371600" y="3589920"/>
              <a:ext cx="1816560" cy="326736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08" name="Isosceles Triangle 28"/>
            <p:cNvSpPr/>
            <p:nvPr/>
          </p:nvSpPr>
          <p:spPr>
            <a:xfrm>
              <a:off x="0" y="4013280"/>
              <a:ext cx="447840" cy="28440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hu-HU" sz="4400" b="0" strike="noStrike" spc="-1">
                <a:latin typeface="Arial"/>
              </a:rPr>
              <a:t>Címszöveg formátumának szerkesztése</a:t>
            </a: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3200" b="0" strike="noStrike" spc="-1">
                <a:latin typeface="Arial"/>
              </a:rPr>
              <a:t>Vázlatszöveg formátumának szerkesztése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u-HU" sz="2800" b="0" strike="noStrike" spc="-1">
                <a:latin typeface="Arial"/>
              </a:rPr>
              <a:t>Második vázlatszint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400" b="0" strike="noStrike" spc="-1">
                <a:latin typeface="Arial"/>
              </a:rPr>
              <a:t>Harmadik vázlatszint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u-HU" sz="2000" b="0" strike="noStrike" spc="-1">
                <a:latin typeface="Arial"/>
              </a:rPr>
              <a:t>Negyedik vázlatszint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000" b="0" strike="noStrike" spc="-1">
                <a:latin typeface="Arial"/>
              </a:rPr>
              <a:t>Ötödik vázlatszint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000" b="0" strike="noStrike" spc="-1">
                <a:latin typeface="Arial"/>
              </a:rPr>
              <a:t>Hatodik vázlatszint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000" b="0" strike="noStrike" spc="-1">
                <a:latin typeface="Arial"/>
              </a:rPr>
              <a:t>Hetedik vázlatszint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Group 6"/>
          <p:cNvGrpSpPr/>
          <p:nvPr/>
        </p:nvGrpSpPr>
        <p:grpSpPr>
          <a:xfrm>
            <a:off x="0" y="-8640"/>
            <a:ext cx="12191400" cy="6866640"/>
            <a:chOff x="0" y="-8640"/>
            <a:chExt cx="12191400" cy="6866640"/>
          </a:xfrm>
        </p:grpSpPr>
        <p:sp>
          <p:nvSpPr>
            <p:cNvPr id="148" name="Straight Connector 19"/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ln w="9525" cap="rnd">
              <a:solidFill>
                <a:srgbClr val="BFBFB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49" name="Straight Connector 20"/>
            <p:cNvSpPr/>
            <p:nvPr/>
          </p:nvSpPr>
          <p:spPr>
            <a:xfrm flipH="1">
              <a:off x="7425000" y="3681360"/>
              <a:ext cx="4763520" cy="3176640"/>
            </a:xfrm>
            <a:prstGeom prst="line">
              <a:avLst/>
            </a:prstGeom>
            <a:ln w="9525" cap="rnd">
              <a:solidFill>
                <a:srgbClr val="D9D9D9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50" name="Rectangle 23"/>
            <p:cNvSpPr/>
            <p:nvPr/>
          </p:nvSpPr>
          <p:spPr>
            <a:xfrm>
              <a:off x="9181440" y="-8640"/>
              <a:ext cx="3006720" cy="6865920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51" name="Rectangle 25"/>
            <p:cNvSpPr/>
            <p:nvPr/>
          </p:nvSpPr>
          <p:spPr>
            <a:xfrm>
              <a:off x="9603360" y="-8640"/>
              <a:ext cx="2587680" cy="6865920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52" name="Isosceles Triangle 23"/>
            <p:cNvSpPr/>
            <p:nvPr/>
          </p:nvSpPr>
          <p:spPr>
            <a:xfrm>
              <a:off x="8932320" y="3048120"/>
              <a:ext cx="3259080" cy="380916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53" name="Rectangle 27"/>
            <p:cNvSpPr/>
            <p:nvPr/>
          </p:nvSpPr>
          <p:spPr>
            <a:xfrm>
              <a:off x="9334440" y="-8640"/>
              <a:ext cx="2853720" cy="6865920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54" name="Rectangle 28"/>
            <p:cNvSpPr/>
            <p:nvPr/>
          </p:nvSpPr>
          <p:spPr>
            <a:xfrm>
              <a:off x="10898640" y="-8640"/>
              <a:ext cx="1289520" cy="6865920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55" name="Rectangle 29"/>
            <p:cNvSpPr/>
            <p:nvPr/>
          </p:nvSpPr>
          <p:spPr>
            <a:xfrm>
              <a:off x="10938960" y="-8640"/>
              <a:ext cx="1249200" cy="6865920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56" name="Isosceles Triangle 27"/>
            <p:cNvSpPr/>
            <p:nvPr/>
          </p:nvSpPr>
          <p:spPr>
            <a:xfrm>
              <a:off x="10371600" y="3589920"/>
              <a:ext cx="1816560" cy="326736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57" name="Isosceles Triangle 28"/>
            <p:cNvSpPr/>
            <p:nvPr/>
          </p:nvSpPr>
          <p:spPr>
            <a:xfrm>
              <a:off x="0" y="4013280"/>
              <a:ext cx="447840" cy="28440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grpSp>
        <p:nvGrpSpPr>
          <p:cNvPr id="158" name="Group 6"/>
          <p:cNvGrpSpPr/>
          <p:nvPr/>
        </p:nvGrpSpPr>
        <p:grpSpPr>
          <a:xfrm>
            <a:off x="720" y="-8640"/>
            <a:ext cx="12190680" cy="6866640"/>
            <a:chOff x="720" y="-8640"/>
            <a:chExt cx="12190680" cy="6866640"/>
          </a:xfrm>
        </p:grpSpPr>
        <p:sp>
          <p:nvSpPr>
            <p:cNvPr id="159" name="Straight Connector 31"/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ln w="9525" cap="rnd">
              <a:solidFill>
                <a:srgbClr val="BFBFB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60" name="Straight Connector 20"/>
            <p:cNvSpPr/>
            <p:nvPr/>
          </p:nvSpPr>
          <p:spPr>
            <a:xfrm flipH="1">
              <a:off x="7425000" y="3681360"/>
              <a:ext cx="4763520" cy="3176640"/>
            </a:xfrm>
            <a:prstGeom prst="line">
              <a:avLst/>
            </a:prstGeom>
            <a:ln w="9525" cap="rnd">
              <a:solidFill>
                <a:srgbClr val="D9D9D9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61" name="Rectangle 23"/>
            <p:cNvSpPr/>
            <p:nvPr/>
          </p:nvSpPr>
          <p:spPr>
            <a:xfrm>
              <a:off x="9181440" y="-8640"/>
              <a:ext cx="3006720" cy="6865920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62" name="Rectangle 25"/>
            <p:cNvSpPr/>
            <p:nvPr/>
          </p:nvSpPr>
          <p:spPr>
            <a:xfrm>
              <a:off x="9603360" y="-8640"/>
              <a:ext cx="2587680" cy="6865920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63" name="Isosceles Triangle 26"/>
            <p:cNvSpPr/>
            <p:nvPr/>
          </p:nvSpPr>
          <p:spPr>
            <a:xfrm>
              <a:off x="8932320" y="3048120"/>
              <a:ext cx="3259080" cy="380916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64" name="Rectangle 27"/>
            <p:cNvSpPr/>
            <p:nvPr/>
          </p:nvSpPr>
          <p:spPr>
            <a:xfrm>
              <a:off x="9334440" y="-8640"/>
              <a:ext cx="2853720" cy="6865920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65" name="Rectangle 28"/>
            <p:cNvSpPr/>
            <p:nvPr/>
          </p:nvSpPr>
          <p:spPr>
            <a:xfrm>
              <a:off x="10898640" y="-8640"/>
              <a:ext cx="1289520" cy="6865920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66" name="Rectangle 29"/>
            <p:cNvSpPr/>
            <p:nvPr/>
          </p:nvSpPr>
          <p:spPr>
            <a:xfrm>
              <a:off x="10938960" y="-8640"/>
              <a:ext cx="1249200" cy="6865920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67" name="Isosceles Triangle 30"/>
            <p:cNvSpPr/>
            <p:nvPr/>
          </p:nvSpPr>
          <p:spPr>
            <a:xfrm>
              <a:off x="10371600" y="3589920"/>
              <a:ext cx="1816560" cy="326736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68" name="Isosceles Triangle 18"/>
            <p:cNvSpPr/>
            <p:nvPr/>
          </p:nvSpPr>
          <p:spPr>
            <a:xfrm rot="10800000">
              <a:off x="720" y="720"/>
              <a:ext cx="842040" cy="56653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280" cy="164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hu-HU" sz="1800" b="0" strike="noStrike" spc="-1">
                <a:latin typeface="Arial"/>
              </a:rPr>
              <a:t>Címszöveg formátumának szerkesztése</a:t>
            </a:r>
          </a:p>
        </p:txBody>
      </p:sp>
      <p:sp>
        <p:nvSpPr>
          <p:cNvPr id="1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3200" b="0" strike="noStrike" spc="-1">
                <a:latin typeface="Arial"/>
              </a:rPr>
              <a:t>Vázlatszöveg formátumának szerkesztése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u-HU" sz="2800" b="0" strike="noStrike" spc="-1">
                <a:latin typeface="Arial"/>
              </a:rPr>
              <a:t>Második vázlatszint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400" b="0" strike="noStrike" spc="-1">
                <a:latin typeface="Arial"/>
              </a:rPr>
              <a:t>Harmadik vázlatszint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u-HU" sz="2000" b="0" strike="noStrike" spc="-1">
                <a:latin typeface="Arial"/>
              </a:rPr>
              <a:t>Negyedik vázlatszint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000" b="0" strike="noStrike" spc="-1">
                <a:latin typeface="Arial"/>
              </a:rPr>
              <a:t>Ötödik vázlatszint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000" b="0" strike="noStrike" spc="-1">
                <a:latin typeface="Arial"/>
              </a:rPr>
              <a:t>Hatodik vázlatszint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000" b="0" strike="noStrike" spc="-1">
                <a:latin typeface="Arial"/>
              </a:rPr>
              <a:t>Hetedik vázlatszint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ivil.info.hu/nea/kezdolap/palyazatok/index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bgazrt.hu/" TargetMode="Externa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nir.bgazrt.hu/bga/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Relationship Id="rId6" Type="http://schemas.openxmlformats.org/officeDocument/2006/relationships/hyperlink" Target="https://civil.info.hu/nea" TargetMode="External"/><Relationship Id="rId5" Type="http://schemas.openxmlformats.org/officeDocument/2006/relationships/hyperlink" Target="https://civil.info.hu/" TargetMode="External"/><Relationship Id="rId4" Type="http://schemas.openxmlformats.org/officeDocument/2006/relationships/hyperlink" Target="http://birosag.hu/allampolgaroknak/civil-szervezetek/civil-szervezetek-nevjegyzeke-kereses" TargetMode="External"/><Relationship Id="rId9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808200" y="922680"/>
            <a:ext cx="8596080" cy="30934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hu-HU" sz="3200" b="1" strike="noStrike" spc="-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Tájékoztató a </a:t>
            </a:r>
            <a:r>
              <a:rPr lang="en-US" sz="3200" b="1" strike="noStrike" spc="-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Nemzeti </a:t>
            </a:r>
            <a:r>
              <a:rPr lang="en-US" sz="3200" b="1" strike="noStrike" spc="-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Együttműködési</a:t>
            </a:r>
            <a:r>
              <a:rPr lang="en-US" sz="3200" b="1" strike="noStrike" spc="-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Alap</a:t>
            </a:r>
            <a:r>
              <a:rPr lang="hu-HU" sz="3200" b="1" strike="noStrike" spc="-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sz="3200" dirty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sz="32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hu-HU" sz="3200" b="1" strike="noStrike" spc="-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2024. évi pályázati kiírásairól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endParaRPr lang="hu-HU" sz="3200" b="0" strike="noStrike" spc="-1" dirty="0">
              <a:latin typeface="Arial"/>
            </a:endParaRPr>
          </a:p>
        </p:txBody>
      </p:sp>
      <p:pic>
        <p:nvPicPr>
          <p:cNvPr id="214" name="Picture 2" descr="https://bgazrt.hu/wp-content/uploads/2019/09/NEA_ME_BGA.png"/>
          <p:cNvPicPr/>
          <p:nvPr/>
        </p:nvPicPr>
        <p:blipFill>
          <a:blip r:embed="rId2"/>
          <a:stretch/>
        </p:blipFill>
        <p:spPr>
          <a:xfrm>
            <a:off x="326520" y="3813480"/>
            <a:ext cx="9192240" cy="18378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:p15="http://schemas.microsoft.com/office/powerpoint/2012/main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 idx="4294967295"/>
          </p:nvPr>
        </p:nvSpPr>
        <p:spPr>
          <a:xfrm>
            <a:off x="605443" y="206068"/>
            <a:ext cx="8596080" cy="806944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hu-HU" sz="3200" b="1" u="sng" spc="-1" dirty="0">
                <a:solidFill>
                  <a:srgbClr val="FF0000"/>
                </a:solidFill>
                <a:latin typeface="Cambria"/>
              </a:rPr>
              <a:t>Figyelem!</a:t>
            </a:r>
            <a:endParaRPr lang="hu-HU" sz="3200" spc="-1" dirty="0"/>
          </a:p>
        </p:txBody>
      </p:sp>
      <p:sp>
        <p:nvSpPr>
          <p:cNvPr id="239" name="PlaceHolder 2"/>
          <p:cNvSpPr>
            <a:spLocks noGrp="1"/>
          </p:cNvSpPr>
          <p:nvPr>
            <p:ph idx="4294967295"/>
          </p:nvPr>
        </p:nvSpPr>
        <p:spPr>
          <a:xfrm>
            <a:off x="605443" y="1013011"/>
            <a:ext cx="8596080" cy="5405717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 fontScale="92500" lnSpcReduction="10000"/>
          </a:bodyPr>
          <a:lstStyle/>
          <a:p>
            <a:pPr algn="just">
              <a:lnSpc>
                <a:spcPct val="100000"/>
              </a:lnSpc>
              <a:spcAft>
                <a:spcPts val="601"/>
              </a:spcAft>
              <a:buNone/>
            </a:pPr>
            <a:endParaRPr lang="hu-HU" sz="1900" spc="-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</a:pPr>
            <a:r>
              <a:rPr lang="hu-HU" sz="1900" spc="-1" dirty="0" smtClean="0">
                <a:latin typeface="Cambria" panose="02040503050406030204" pitchFamily="18" charset="0"/>
                <a:ea typeface="Cambria" panose="02040503050406030204" pitchFamily="18" charset="0"/>
              </a:rPr>
              <a:t>a </a:t>
            </a:r>
            <a:r>
              <a:rPr lang="hu-HU" sz="1900" spc="-1" dirty="0">
                <a:latin typeface="Cambria" panose="02040503050406030204" pitchFamily="18" charset="0"/>
                <a:ea typeface="Cambria" panose="02040503050406030204" pitchFamily="18" charset="0"/>
              </a:rPr>
              <a:t>pályázó civil szervezetet a Bíróság </a:t>
            </a:r>
            <a:r>
              <a:rPr lang="hu-HU" sz="1900" b="1" spc="-1" dirty="0">
                <a:latin typeface="Cambria" panose="02040503050406030204" pitchFamily="18" charset="0"/>
                <a:ea typeface="Cambria" panose="02040503050406030204" pitchFamily="18" charset="0"/>
              </a:rPr>
              <a:t>2022. december 31. </a:t>
            </a:r>
            <a:r>
              <a:rPr lang="hu-HU" sz="1900" spc="-1" dirty="0" smtClean="0">
                <a:latin typeface="Cambria" panose="02040503050406030204" pitchFamily="18" charset="0"/>
                <a:ea typeface="Cambria" panose="02040503050406030204" pitchFamily="18" charset="0"/>
              </a:rPr>
              <a:t>(egyszerűsített támogatás esetében 2021. december 31.) napjáig </a:t>
            </a:r>
            <a:r>
              <a:rPr lang="hu-HU" sz="1900" b="1" spc="-1" dirty="0">
                <a:latin typeface="Cambria" panose="02040503050406030204" pitchFamily="18" charset="0"/>
                <a:ea typeface="Cambria" panose="02040503050406030204" pitchFamily="18" charset="0"/>
              </a:rPr>
              <a:t>nyilvántartásba </a:t>
            </a:r>
            <a:r>
              <a:rPr lang="hu-HU" sz="1900" spc="-1" dirty="0">
                <a:latin typeface="Cambria" panose="02040503050406030204" pitchFamily="18" charset="0"/>
                <a:ea typeface="Cambria" panose="02040503050406030204" pitchFamily="18" charset="0"/>
              </a:rPr>
              <a:t>vette;</a:t>
            </a:r>
          </a:p>
          <a:p>
            <a:pPr marL="285840" indent="-285840" algn="just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</a:pPr>
            <a:r>
              <a:rPr lang="hu-HU" sz="1900" spc="-1" dirty="0">
                <a:latin typeface="Cambria" panose="02040503050406030204" pitchFamily="18" charset="0"/>
                <a:ea typeface="Cambria" panose="02040503050406030204" pitchFamily="18" charset="0"/>
              </a:rPr>
              <a:t>a pályázó szervezet adatai az </a:t>
            </a:r>
            <a:r>
              <a:rPr lang="hu-HU" sz="1900" b="1" spc="-1" dirty="0">
                <a:latin typeface="Cambria" panose="02040503050406030204" pitchFamily="18" charset="0"/>
                <a:ea typeface="Cambria" panose="02040503050406030204" pitchFamily="18" charset="0"/>
              </a:rPr>
              <a:t>Országos Bírósági Hivatal </a:t>
            </a:r>
            <a:r>
              <a:rPr lang="hu-HU" sz="1900" spc="-1" dirty="0">
                <a:latin typeface="Cambria" panose="02040503050406030204" pitchFamily="18" charset="0"/>
                <a:ea typeface="Cambria" panose="02040503050406030204" pitchFamily="18" charset="0"/>
              </a:rPr>
              <a:t>honlapján a Civil Szervezetek Névjegyzékében szereplő adatokkal megegyeznek; </a:t>
            </a:r>
          </a:p>
          <a:p>
            <a:pPr marL="285840" indent="-285840" algn="just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</a:pPr>
            <a:r>
              <a:rPr lang="hu-HU" sz="1900" spc="-1" dirty="0">
                <a:latin typeface="Cambria" panose="02040503050406030204" pitchFamily="18" charset="0"/>
                <a:ea typeface="Cambria" panose="02040503050406030204" pitchFamily="18" charset="0"/>
              </a:rPr>
              <a:t>a pályázat</a:t>
            </a:r>
            <a:r>
              <a:rPr lang="hu-HU" sz="1900" b="1" spc="-1" dirty="0">
                <a:latin typeface="Cambria" panose="02040503050406030204" pitchFamily="18" charset="0"/>
                <a:ea typeface="Cambria" panose="02040503050406030204" pitchFamily="18" charset="0"/>
              </a:rPr>
              <a:t> beadásának napjáig</a:t>
            </a:r>
            <a:r>
              <a:rPr lang="hu-HU" sz="1900" spc="-1" dirty="0">
                <a:latin typeface="Cambria" panose="02040503050406030204" pitchFamily="18" charset="0"/>
                <a:ea typeface="Cambria" panose="02040503050406030204" pitchFamily="18" charset="0"/>
              </a:rPr>
              <a:t> a pályázónak egyszeri és egyösszegű </a:t>
            </a:r>
            <a:r>
              <a:rPr lang="hu-HU" sz="1900" b="1" spc="-1" dirty="0">
                <a:latin typeface="Cambria" panose="02040503050406030204" pitchFamily="18" charset="0"/>
                <a:ea typeface="Cambria" panose="02040503050406030204" pitchFamily="18" charset="0"/>
              </a:rPr>
              <a:t>pályázati díjat </a:t>
            </a:r>
            <a:r>
              <a:rPr lang="hu-HU" sz="1900" spc="-1" dirty="0">
                <a:latin typeface="Cambria" panose="02040503050406030204" pitchFamily="18" charset="0"/>
                <a:ea typeface="Cambria" panose="02040503050406030204" pitchFamily="18" charset="0"/>
              </a:rPr>
              <a:t>kell megfizetnie kizárólag banki átutalással;</a:t>
            </a:r>
          </a:p>
          <a:p>
            <a:pPr marL="285840" indent="-285840" algn="just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</a:pPr>
            <a:r>
              <a:rPr lang="hu-HU" sz="1900" spc="-1" dirty="0">
                <a:latin typeface="Cambria" panose="02040503050406030204" pitchFamily="18" charset="0"/>
                <a:ea typeface="Cambria" panose="02040503050406030204" pitchFamily="18" charset="0"/>
              </a:rPr>
              <a:t>a szükséges </a:t>
            </a:r>
            <a:r>
              <a:rPr lang="hu-HU" sz="1900" b="1" spc="-1" dirty="0">
                <a:latin typeface="Cambria" panose="02040503050406030204" pitchFamily="18" charset="0"/>
                <a:ea typeface="Cambria" panose="02040503050406030204" pitchFamily="18" charset="0"/>
              </a:rPr>
              <a:t>mellékletek, nyilatkozatok </a:t>
            </a:r>
            <a:r>
              <a:rPr lang="hu-HU" sz="1900" spc="-1" dirty="0">
                <a:latin typeface="Cambria" panose="02040503050406030204" pitchFamily="18" charset="0"/>
                <a:ea typeface="Cambria" panose="02040503050406030204" pitchFamily="18" charset="0"/>
              </a:rPr>
              <a:t>(pályázati díj befizetésének igazolása, általános nyilatkozat, adatkezelési hozzájáruló nyilatkozat) </a:t>
            </a:r>
            <a:r>
              <a:rPr lang="hu-HU" sz="1900" b="1" spc="-1" dirty="0">
                <a:latin typeface="Cambria" panose="02040503050406030204" pitchFamily="18" charset="0"/>
                <a:ea typeface="Cambria" panose="02040503050406030204" pitchFamily="18" charset="0"/>
              </a:rPr>
              <a:t>csatolásra kerültek </a:t>
            </a:r>
            <a:r>
              <a:rPr lang="hu-HU" sz="1900" spc="-1" dirty="0">
                <a:latin typeface="Cambria" panose="02040503050406030204" pitchFamily="18" charset="0"/>
                <a:ea typeface="Cambria" panose="02040503050406030204" pitchFamily="18" charset="0"/>
              </a:rPr>
              <a:t>a </a:t>
            </a:r>
            <a:r>
              <a:rPr lang="hu-HU" sz="1900" spc="-1" dirty="0" err="1">
                <a:latin typeface="Cambria" panose="02040503050406030204" pitchFamily="18" charset="0"/>
                <a:ea typeface="Cambria" panose="02040503050406030204" pitchFamily="18" charset="0"/>
              </a:rPr>
              <a:t>NIR-be</a:t>
            </a:r>
            <a:r>
              <a:rPr lang="hu-HU" sz="1900" spc="-1" dirty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 marL="285840" indent="-285840" algn="just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</a:pPr>
            <a:r>
              <a:rPr lang="hu-HU" sz="1900" b="1" spc="-1" dirty="0" smtClean="0">
                <a:latin typeface="Cambria" panose="02040503050406030204" pitchFamily="18" charset="0"/>
                <a:ea typeface="Cambria" panose="02040503050406030204" pitchFamily="18" charset="0"/>
              </a:rPr>
              <a:t>a támogatási igényt benyújtó személy nem jogosult a szervezet képviseletére </a:t>
            </a:r>
            <a:r>
              <a:rPr lang="hu-HU" sz="1900" spc="-1" dirty="0" smtClean="0">
                <a:latin typeface="Cambria" panose="02040503050406030204" pitchFamily="18" charset="0"/>
                <a:ea typeface="Cambria" panose="02040503050406030204" pitchFamily="18" charset="0"/>
              </a:rPr>
              <a:t>(eltérés van a NIR és az OBH közhiteles nyilvántartásának adatai között);</a:t>
            </a:r>
          </a:p>
          <a:p>
            <a:pPr marL="285840" indent="-285840" algn="just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</a:pPr>
            <a:r>
              <a:rPr lang="hu-HU" sz="1900" spc="-1" dirty="0">
                <a:latin typeface="Cambria" panose="02040503050406030204" pitchFamily="18" charset="0"/>
                <a:ea typeface="Cambria" panose="02040503050406030204" pitchFamily="18" charset="0"/>
              </a:rPr>
              <a:t>azon pályázatok, amelyek </a:t>
            </a:r>
            <a:r>
              <a:rPr lang="hu-HU" sz="1900" b="1" spc="-1" dirty="0">
                <a:latin typeface="Cambria" panose="02040503050406030204" pitchFamily="18" charset="0"/>
                <a:ea typeface="Cambria" panose="02040503050406030204" pitchFamily="18" charset="0"/>
              </a:rPr>
              <a:t>határidőben nem kerülnek véglegesítésre</a:t>
            </a:r>
            <a:r>
              <a:rPr lang="hu-HU" sz="1900" spc="-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hu-HU" sz="1900" b="1" spc="-1" dirty="0">
                <a:latin typeface="Cambria" panose="02040503050406030204" pitchFamily="18" charset="0"/>
                <a:ea typeface="Cambria" panose="02040503050406030204" pitchFamily="18" charset="0"/>
              </a:rPr>
              <a:t>nem</a:t>
            </a:r>
            <a:r>
              <a:rPr lang="hu-HU" sz="1900" spc="-1" dirty="0">
                <a:latin typeface="Cambria" panose="02040503050406030204" pitchFamily="18" charset="0"/>
                <a:ea typeface="Cambria" panose="02040503050406030204" pitchFamily="18" charset="0"/>
              </a:rPr>
              <a:t> minősülnek </a:t>
            </a:r>
            <a:r>
              <a:rPr lang="hu-HU" sz="1900" b="1" spc="-1" dirty="0">
                <a:latin typeface="Cambria" panose="02040503050406030204" pitchFamily="18" charset="0"/>
                <a:ea typeface="Cambria" panose="02040503050406030204" pitchFamily="18" charset="0"/>
              </a:rPr>
              <a:t>benyújtott</a:t>
            </a:r>
            <a:r>
              <a:rPr lang="hu-HU" sz="1900" spc="-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u-HU" sz="1900" b="1" spc="-1" dirty="0">
                <a:latin typeface="Cambria" panose="02040503050406030204" pitchFamily="18" charset="0"/>
                <a:ea typeface="Cambria" panose="02040503050406030204" pitchFamily="18" charset="0"/>
              </a:rPr>
              <a:t>pályázat</a:t>
            </a:r>
            <a:r>
              <a:rPr lang="hu-HU" sz="1900" spc="-1" dirty="0">
                <a:latin typeface="Cambria" panose="02040503050406030204" pitchFamily="18" charset="0"/>
                <a:ea typeface="Cambria" panose="02040503050406030204" pitchFamily="18" charset="0"/>
              </a:rPr>
              <a:t>nak, és az Alapkezelő formai ellenőrzésnek sem veti alá.</a:t>
            </a:r>
          </a:p>
          <a:p>
            <a:pPr>
              <a:lnSpc>
                <a:spcPct val="100000"/>
              </a:lnSpc>
              <a:spcBef>
                <a:spcPts val="1001"/>
              </a:spcBef>
              <a:buNone/>
            </a:pPr>
            <a:endParaRPr lang="hu-H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None/>
            </a:pPr>
            <a:endParaRPr lang="hu-HU" sz="1800" b="0" strike="noStrike" spc="-1" dirty="0">
              <a:latin typeface="Arial"/>
            </a:endParaRPr>
          </a:p>
        </p:txBody>
      </p:sp>
      <p:pic>
        <p:nvPicPr>
          <p:cNvPr id="5" name="Kép helye 6"/>
          <p:cNvPicPr/>
          <p:nvPr/>
        </p:nvPicPr>
        <p:blipFill>
          <a:blip r:embed="rId2"/>
          <a:srcRect l="7125" r="7125"/>
          <a:stretch/>
        </p:blipFill>
        <p:spPr>
          <a:xfrm>
            <a:off x="10172160" y="96480"/>
            <a:ext cx="1888920" cy="69444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616730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 idx="4294967295"/>
          </p:nvPr>
        </p:nvSpPr>
        <p:spPr>
          <a:xfrm>
            <a:off x="605443" y="206068"/>
            <a:ext cx="8596080" cy="806944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3200" b="1" strike="noStrike" spc="-1" dirty="0" err="1" smtClean="0">
                <a:solidFill>
                  <a:srgbClr val="90C226"/>
                </a:solidFill>
                <a:latin typeface="Cambria"/>
              </a:rPr>
              <a:t>Pályázati</a:t>
            </a:r>
            <a:r>
              <a:rPr lang="en-US" sz="3200" b="1" strike="noStrike" spc="-1" dirty="0" smtClean="0">
                <a:solidFill>
                  <a:srgbClr val="90C226"/>
                </a:solidFill>
                <a:latin typeface="Cambria"/>
              </a:rPr>
              <a:t> </a:t>
            </a:r>
            <a:r>
              <a:rPr lang="en-US" sz="3200" b="1" strike="noStrike" spc="-1" dirty="0" err="1" smtClean="0">
                <a:solidFill>
                  <a:srgbClr val="90C226"/>
                </a:solidFill>
                <a:latin typeface="Cambria"/>
              </a:rPr>
              <a:t>kiírások</a:t>
            </a:r>
            <a:r>
              <a:rPr lang="en-US" sz="3200" b="1" strike="noStrike" spc="-1" dirty="0" smtClean="0">
                <a:solidFill>
                  <a:srgbClr val="90C226"/>
                </a:solidFill>
                <a:latin typeface="Cambria"/>
              </a:rPr>
              <a:t> </a:t>
            </a:r>
            <a:r>
              <a:rPr lang="en-US" sz="3200" b="1" strike="noStrike" spc="-1" dirty="0" err="1" smtClean="0">
                <a:solidFill>
                  <a:srgbClr val="90C226"/>
                </a:solidFill>
                <a:latin typeface="Cambria"/>
              </a:rPr>
              <a:t>elérhetősége</a:t>
            </a:r>
            <a:endParaRPr lang="hu-HU" sz="3200" spc="-1" dirty="0"/>
          </a:p>
        </p:txBody>
      </p:sp>
      <p:sp>
        <p:nvSpPr>
          <p:cNvPr id="239" name="PlaceHolder 2"/>
          <p:cNvSpPr>
            <a:spLocks noGrp="1"/>
          </p:cNvSpPr>
          <p:nvPr>
            <p:ph idx="4294967295"/>
          </p:nvPr>
        </p:nvSpPr>
        <p:spPr>
          <a:xfrm>
            <a:off x="811631" y="1013012"/>
            <a:ext cx="8596080" cy="5405717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algn="just">
              <a:lnSpc>
                <a:spcPct val="100000"/>
              </a:lnSpc>
              <a:spcAft>
                <a:spcPts val="601"/>
              </a:spcAft>
              <a:buNone/>
            </a:pPr>
            <a:endParaRPr lang="hu-H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None/>
            </a:pPr>
            <a:endParaRPr lang="hu-HU" sz="1800" b="0" strike="noStrike" spc="-1" dirty="0">
              <a:latin typeface="Arial"/>
            </a:endParaRPr>
          </a:p>
        </p:txBody>
      </p:sp>
      <p:pic>
        <p:nvPicPr>
          <p:cNvPr id="5" name="Kép helye 6"/>
          <p:cNvPicPr/>
          <p:nvPr/>
        </p:nvPicPr>
        <p:blipFill>
          <a:blip r:embed="rId2"/>
          <a:srcRect l="7125" r="7125"/>
          <a:stretch/>
        </p:blipFill>
        <p:spPr>
          <a:xfrm>
            <a:off x="10172160" y="96480"/>
            <a:ext cx="1888920" cy="694440"/>
          </a:xfrm>
          <a:prstGeom prst="rect">
            <a:avLst/>
          </a:prstGeom>
          <a:ln w="0">
            <a:noFill/>
          </a:ln>
        </p:spPr>
      </p:pic>
      <p:sp>
        <p:nvSpPr>
          <p:cNvPr id="2" name="Téglalap 1"/>
          <p:cNvSpPr/>
          <p:nvPr/>
        </p:nvSpPr>
        <p:spPr>
          <a:xfrm>
            <a:off x="811631" y="1225989"/>
            <a:ext cx="8726815" cy="3380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92D050"/>
              </a:buClr>
              <a:buSzPct val="80000"/>
              <a:buFont typeface="Wingdings 3" charset="2"/>
              <a:buChar char=""/>
            </a:pPr>
            <a:r>
              <a:rPr lang="en-US" b="0" strike="noStrike" spc="-1" dirty="0" smtClean="0">
                <a:solidFill>
                  <a:srgbClr val="000000"/>
                </a:solidFill>
                <a:latin typeface="Cambria"/>
              </a:rPr>
              <a:t>A </a:t>
            </a:r>
            <a:r>
              <a:rPr lang="en-US" b="1" strike="noStrike" spc="-1" dirty="0" smtClean="0">
                <a:solidFill>
                  <a:srgbClr val="000000"/>
                </a:solidFill>
                <a:latin typeface="Cambria"/>
              </a:rPr>
              <a:t>Nemzeti </a:t>
            </a:r>
            <a:r>
              <a:rPr lang="en-US" b="1" strike="noStrike" spc="-1" dirty="0" err="1" smtClean="0">
                <a:solidFill>
                  <a:srgbClr val="000000"/>
                </a:solidFill>
                <a:latin typeface="Cambria"/>
              </a:rPr>
              <a:t>Együttműködési</a:t>
            </a:r>
            <a:r>
              <a:rPr lang="en-US" b="1" strike="noStrike" spc="-1" dirty="0" smtClean="0">
                <a:solidFill>
                  <a:srgbClr val="000000"/>
                </a:solidFill>
                <a:latin typeface="Cambria"/>
              </a:rPr>
              <a:t> Alap </a:t>
            </a:r>
            <a:r>
              <a:rPr lang="en-US" b="0" strike="noStrike" spc="-1" dirty="0" smtClean="0">
                <a:solidFill>
                  <a:srgbClr val="000000"/>
                </a:solidFill>
                <a:latin typeface="Cambria"/>
              </a:rPr>
              <a:t>(NEA) </a:t>
            </a:r>
            <a:r>
              <a:rPr lang="en-US" b="0" strike="noStrike" spc="-1" dirty="0" err="1" smtClean="0">
                <a:solidFill>
                  <a:srgbClr val="000000"/>
                </a:solidFill>
                <a:latin typeface="Cambria"/>
              </a:rPr>
              <a:t>pályázati</a:t>
            </a:r>
            <a:r>
              <a:rPr lang="en-US" b="0" strike="noStrike" spc="-1" dirty="0" smtClean="0">
                <a:solidFill>
                  <a:srgbClr val="000000"/>
                </a:solidFill>
                <a:latin typeface="Cambria"/>
              </a:rPr>
              <a:t> </a:t>
            </a:r>
            <a:r>
              <a:rPr lang="en-US" b="0" strike="noStrike" spc="-1" dirty="0" err="1" smtClean="0">
                <a:solidFill>
                  <a:srgbClr val="000000"/>
                </a:solidFill>
                <a:latin typeface="Cambria"/>
              </a:rPr>
              <a:t>kiírásai</a:t>
            </a:r>
            <a:r>
              <a:rPr lang="en-US" b="0" strike="noStrike" spc="-1" dirty="0" smtClean="0">
                <a:solidFill>
                  <a:srgbClr val="000000"/>
                </a:solidFill>
                <a:latin typeface="Cambria"/>
              </a:rPr>
              <a:t> </a:t>
            </a:r>
            <a:r>
              <a:rPr lang="en-US" b="0" strike="noStrike" spc="-1" dirty="0" err="1" smtClean="0">
                <a:solidFill>
                  <a:srgbClr val="000000"/>
                </a:solidFill>
                <a:latin typeface="Cambria"/>
              </a:rPr>
              <a:t>elérhetőek</a:t>
            </a:r>
            <a:r>
              <a:rPr lang="en-US" b="0" strike="noStrike" spc="-1" dirty="0" smtClean="0">
                <a:solidFill>
                  <a:srgbClr val="000000"/>
                </a:solidFill>
                <a:latin typeface="Cambria"/>
              </a:rPr>
              <a:t> a </a:t>
            </a:r>
            <a:r>
              <a:rPr lang="en-US" b="1" strike="noStrike" spc="-1" dirty="0" smtClean="0">
                <a:solidFill>
                  <a:srgbClr val="000000"/>
                </a:solidFill>
                <a:latin typeface="Cambria"/>
              </a:rPr>
              <a:t>Civil </a:t>
            </a:r>
            <a:r>
              <a:rPr lang="en-US" b="1" strike="noStrike" spc="-1" dirty="0" err="1" smtClean="0">
                <a:solidFill>
                  <a:srgbClr val="000000"/>
                </a:solidFill>
                <a:latin typeface="Cambria"/>
              </a:rPr>
              <a:t>Információs</a:t>
            </a:r>
            <a:r>
              <a:rPr lang="en-US" b="1" strike="noStrike" spc="-1" dirty="0" smtClean="0">
                <a:solidFill>
                  <a:srgbClr val="000000"/>
                </a:solidFill>
                <a:latin typeface="Cambria"/>
              </a:rPr>
              <a:t> </a:t>
            </a:r>
            <a:r>
              <a:rPr lang="en-US" b="1" strike="noStrike" spc="-1" dirty="0" err="1" smtClean="0">
                <a:solidFill>
                  <a:srgbClr val="000000"/>
                </a:solidFill>
                <a:latin typeface="Cambria"/>
              </a:rPr>
              <a:t>Portálon</a:t>
            </a:r>
            <a:r>
              <a:rPr lang="en-US" b="0" strike="noStrike" spc="-1" dirty="0" smtClean="0">
                <a:solidFill>
                  <a:srgbClr val="000000"/>
                </a:solidFill>
                <a:latin typeface="Cambria"/>
              </a:rPr>
              <a:t>, a</a:t>
            </a:r>
            <a:r>
              <a:rPr lang="hu-HU" b="0" strike="noStrike" spc="-1" dirty="0" smtClean="0">
                <a:solidFill>
                  <a:srgbClr val="000000"/>
                </a:solidFill>
                <a:latin typeface="Cambria"/>
              </a:rPr>
              <a:t>z alábbi linken:</a:t>
            </a:r>
            <a:r>
              <a:rPr lang="en-US" b="0" strike="noStrike" spc="-1" dirty="0" smtClean="0">
                <a:solidFill>
                  <a:srgbClr val="000000"/>
                </a:solidFill>
                <a:latin typeface="Cambria"/>
              </a:rPr>
              <a:t> </a:t>
            </a:r>
            <a:r>
              <a:rPr lang="hu-HU" b="0" u="sng" strike="noStrike" spc="-1" dirty="0" smtClean="0">
                <a:solidFill>
                  <a:srgbClr val="99CA3C"/>
                </a:solidFill>
                <a:uFillTx/>
                <a:latin typeface="Cambria"/>
                <a:hlinkClick r:id="rId3"/>
              </a:rPr>
              <a:t>https://civil.info.hu/nea/kezdolap/palyazatok/index.html</a:t>
            </a:r>
            <a:endParaRPr lang="hu-HU" b="0" u="sng" strike="noStrike" spc="-1" dirty="0" smtClean="0">
              <a:solidFill>
                <a:srgbClr val="99CA3C"/>
              </a:solidFill>
              <a:uFillTx/>
              <a:latin typeface="Cambria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92D050"/>
              </a:buClr>
              <a:buSzPct val="80000"/>
              <a:buFont typeface="Wingdings 3" charset="2"/>
              <a:buChar char=""/>
            </a:pPr>
            <a:r>
              <a:rPr lang="en-US" b="0" strike="noStrike" spc="-1" dirty="0" err="1" smtClean="0">
                <a:solidFill>
                  <a:srgbClr val="000000"/>
                </a:solidFill>
                <a:latin typeface="Cambria"/>
              </a:rPr>
              <a:t>illetve</a:t>
            </a:r>
            <a:r>
              <a:rPr lang="en-US" b="0" strike="noStrike" spc="-1" dirty="0" smtClean="0">
                <a:solidFill>
                  <a:srgbClr val="000000"/>
                </a:solidFill>
                <a:latin typeface="Cambria"/>
              </a:rPr>
              <a:t> a </a:t>
            </a:r>
            <a:r>
              <a:rPr lang="en-US" b="0" strike="noStrike" spc="-1" dirty="0" err="1" smtClean="0">
                <a:solidFill>
                  <a:srgbClr val="000000"/>
                </a:solidFill>
                <a:latin typeface="Cambria"/>
              </a:rPr>
              <a:t>Bethlen</a:t>
            </a:r>
            <a:r>
              <a:rPr lang="en-US" b="0" strike="noStrike" spc="-1" dirty="0" smtClean="0">
                <a:solidFill>
                  <a:srgbClr val="000000"/>
                </a:solidFill>
                <a:latin typeface="Cambria"/>
              </a:rPr>
              <a:t> Gábor </a:t>
            </a:r>
            <a:r>
              <a:rPr lang="en-US" b="0" strike="noStrike" spc="-1" dirty="0" err="1" smtClean="0">
                <a:solidFill>
                  <a:srgbClr val="000000"/>
                </a:solidFill>
                <a:latin typeface="Cambria"/>
              </a:rPr>
              <a:t>Alapkezelő</a:t>
            </a:r>
            <a:r>
              <a:rPr lang="en-US" b="0" strike="noStrike" spc="-1" dirty="0" smtClean="0">
                <a:solidFill>
                  <a:srgbClr val="000000"/>
                </a:solidFill>
                <a:latin typeface="Cambria"/>
              </a:rPr>
              <a:t> </a:t>
            </a:r>
            <a:r>
              <a:rPr lang="en-US" b="0" strike="noStrike" spc="-1" dirty="0" err="1" smtClean="0">
                <a:solidFill>
                  <a:srgbClr val="000000"/>
                </a:solidFill>
                <a:latin typeface="Cambria"/>
              </a:rPr>
              <a:t>Zrt</a:t>
            </a:r>
            <a:r>
              <a:rPr lang="en-US" b="0" strike="noStrike" spc="-1" dirty="0" smtClean="0">
                <a:solidFill>
                  <a:srgbClr val="000000"/>
                </a:solidFill>
                <a:latin typeface="Cambria"/>
              </a:rPr>
              <a:t>. </a:t>
            </a:r>
            <a:r>
              <a:rPr lang="en-US" b="0" strike="noStrike" spc="-1" dirty="0" err="1" smtClean="0">
                <a:solidFill>
                  <a:srgbClr val="000000"/>
                </a:solidFill>
                <a:latin typeface="Cambria"/>
              </a:rPr>
              <a:t>honlapján</a:t>
            </a:r>
            <a:r>
              <a:rPr lang="hu-HU" b="0" strike="noStrike" spc="-1" dirty="0" smtClean="0">
                <a:solidFill>
                  <a:srgbClr val="000000"/>
                </a:solidFill>
                <a:latin typeface="Cambria"/>
              </a:rPr>
              <a:t>: </a:t>
            </a:r>
            <a:r>
              <a:rPr lang="en-US" b="0" u="sng" strike="noStrike" spc="-1" dirty="0" smtClean="0">
                <a:solidFill>
                  <a:srgbClr val="99CA3C"/>
                </a:solidFill>
                <a:uFillTx/>
                <a:latin typeface="Cambria"/>
                <a:ea typeface="Cambria"/>
              </a:rPr>
              <a:t>https://bgazrt.hu/tamogatasok/nemzeti-egyuttmukodesi-alap</a:t>
            </a:r>
            <a:endParaRPr lang="hu-HU" sz="1600" b="0" strike="noStrike" spc="-1" dirty="0" smtClean="0">
              <a:solidFill>
                <a:srgbClr val="404040"/>
              </a:solidFill>
              <a:latin typeface="Cambria"/>
              <a:ea typeface="Cambria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Clr>
                <a:srgbClr val="92D050"/>
              </a:buClr>
              <a:buSzPct val="80000"/>
            </a:pPr>
            <a:endParaRPr lang="hu-HU" sz="1600" spc="-1" dirty="0" smtClean="0">
              <a:solidFill>
                <a:srgbClr val="404040"/>
              </a:solidFill>
              <a:latin typeface="Cambria"/>
              <a:ea typeface="Cambria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Clr>
                <a:srgbClr val="92D050"/>
              </a:buClr>
              <a:buSzPct val="80000"/>
            </a:pPr>
            <a:r>
              <a:rPr lang="hu-HU" sz="1600" spc="-1" dirty="0" smtClean="0">
                <a:solidFill>
                  <a:srgbClr val="404040"/>
                </a:solidFill>
                <a:latin typeface="Cambria"/>
                <a:ea typeface="Cambria"/>
              </a:rPr>
              <a:t>További pályázati lehetőségekről informálódni lehet:   </a:t>
            </a:r>
            <a:r>
              <a:rPr lang="hu-HU" sz="1600" b="1" spc="-1" dirty="0" smtClean="0">
                <a:solidFill>
                  <a:srgbClr val="404040"/>
                </a:solidFill>
                <a:latin typeface="Cambria"/>
                <a:ea typeface="Cambria"/>
              </a:rPr>
              <a:t>Civil Információs Portálon </a:t>
            </a:r>
            <a:r>
              <a:rPr lang="hu-HU" sz="1600" spc="-1" dirty="0" smtClean="0">
                <a:solidFill>
                  <a:srgbClr val="404040"/>
                </a:solidFill>
                <a:latin typeface="Cambria"/>
                <a:ea typeface="Cambria"/>
              </a:rPr>
              <a:t>– Pályázati Tükör</a:t>
            </a:r>
          </a:p>
          <a:p>
            <a:pPr marL="343080" indent="-343080">
              <a:spcBef>
                <a:spcPts val="1001"/>
              </a:spcBef>
              <a:buClr>
                <a:srgbClr val="92D050"/>
              </a:buClr>
              <a:buSzPct val="80000"/>
              <a:buFont typeface="Wingdings 3" charset="2"/>
              <a:buChar char=""/>
            </a:pPr>
            <a:r>
              <a:rPr lang="hu-HU" u="sng" spc="-1" dirty="0">
                <a:solidFill>
                  <a:srgbClr val="99CA3C"/>
                </a:solidFill>
                <a:latin typeface="Cambria"/>
                <a:ea typeface="Cambria"/>
              </a:rPr>
              <a:t>https://civil.info.hu/kezdolap/palyazati_tukor/index.html</a:t>
            </a:r>
          </a:p>
          <a:p>
            <a:pPr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hu-HU" sz="1600" spc="-1" dirty="0"/>
          </a:p>
        </p:txBody>
      </p:sp>
      <p:pic>
        <p:nvPicPr>
          <p:cNvPr id="6" name="Picture 2" descr="https://bgazrt.hu/wp-content/uploads/2019/09/ME_BGA.png"/>
          <p:cNvPicPr/>
          <p:nvPr/>
        </p:nvPicPr>
        <p:blipFill>
          <a:blip r:embed="rId4"/>
          <a:stretch/>
        </p:blipFill>
        <p:spPr>
          <a:xfrm>
            <a:off x="1520902" y="4167917"/>
            <a:ext cx="6455880" cy="2463789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428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title"/>
          </p:nvPr>
        </p:nvSpPr>
        <p:spPr>
          <a:xfrm>
            <a:off x="757842" y="33343"/>
            <a:ext cx="8596080" cy="1311364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hu-HU" sz="3200" b="1" spc="-1" dirty="0">
                <a:solidFill>
                  <a:srgbClr val="90C226"/>
                </a:solidFill>
                <a:latin typeface="Cambria"/>
              </a:rPr>
              <a:t>Elszámolás</a:t>
            </a:r>
            <a:r>
              <a:rPr lang="hu-HU" sz="2800" b="1" spc="-1" dirty="0">
                <a:solidFill>
                  <a:srgbClr val="90C226"/>
                </a:solidFill>
                <a:latin typeface="Cambria"/>
              </a:rPr>
              <a:t> </a:t>
            </a:r>
            <a:br>
              <a:rPr lang="hu-HU" sz="2800" b="1" spc="-1" dirty="0">
                <a:solidFill>
                  <a:srgbClr val="90C226"/>
                </a:solidFill>
                <a:latin typeface="Cambria"/>
              </a:rPr>
            </a:br>
            <a:r>
              <a:rPr lang="hu-HU" sz="2800" b="1" spc="-1" dirty="0">
                <a:solidFill>
                  <a:srgbClr val="90C226"/>
                </a:solidFill>
                <a:latin typeface="Cambria"/>
              </a:rPr>
              <a:t>– A sikeres elszámolást a pályázat benyújtásakor kell megalapozni!</a:t>
            </a:r>
          </a:p>
        </p:txBody>
      </p:sp>
      <p:sp>
        <p:nvSpPr>
          <p:cNvPr id="247" name="PlaceHolder 2"/>
          <p:cNvSpPr>
            <a:spLocks noGrp="1"/>
          </p:cNvSpPr>
          <p:nvPr>
            <p:ph/>
          </p:nvPr>
        </p:nvSpPr>
        <p:spPr>
          <a:xfrm>
            <a:off x="967193" y="1478196"/>
            <a:ext cx="8596080" cy="5227404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1001"/>
              </a:spcBef>
              <a:buClr>
                <a:srgbClr val="92D050"/>
              </a:buClr>
              <a:buSzPct val="80000"/>
              <a:buFont typeface="Wingdings 3" charset="2"/>
              <a:buChar char=""/>
            </a:pPr>
            <a:r>
              <a:rPr lang="hu-HU" sz="1800" spc="-1" dirty="0" smtClean="0">
                <a:solidFill>
                  <a:srgbClr val="000000"/>
                </a:solidFill>
                <a:latin typeface="Cambria"/>
              </a:rPr>
              <a:t>A </a:t>
            </a:r>
            <a:r>
              <a:rPr lang="hu-HU" sz="1800" b="1" i="1" spc="-1" dirty="0" smtClean="0">
                <a:solidFill>
                  <a:srgbClr val="000000"/>
                </a:solidFill>
                <a:latin typeface="Cambria"/>
              </a:rPr>
              <a:t>Pályázat címe </a:t>
            </a:r>
            <a:r>
              <a:rPr lang="hu-HU" sz="1800" spc="-1" dirty="0" smtClean="0">
                <a:solidFill>
                  <a:srgbClr val="000000"/>
                </a:solidFill>
                <a:latin typeface="Cambria"/>
              </a:rPr>
              <a:t>(NIR felület) </a:t>
            </a:r>
            <a:r>
              <a:rPr lang="hu-HU" sz="1800" b="1" spc="-1" dirty="0" smtClean="0">
                <a:solidFill>
                  <a:srgbClr val="000000"/>
                </a:solidFill>
                <a:latin typeface="Cambria"/>
              </a:rPr>
              <a:t>megfelelő meghatározására,</a:t>
            </a:r>
            <a:r>
              <a:rPr lang="hu-HU" sz="1800" spc="-1" dirty="0" smtClean="0">
                <a:solidFill>
                  <a:srgbClr val="000000"/>
                </a:solidFill>
                <a:latin typeface="Cambria"/>
              </a:rPr>
              <a:t> </a:t>
            </a:r>
            <a:r>
              <a:rPr lang="hu-HU" sz="1800" b="1" spc="-1" dirty="0">
                <a:solidFill>
                  <a:srgbClr val="000000"/>
                </a:solidFill>
                <a:latin typeface="Cambria"/>
              </a:rPr>
              <a:t>a szakmai program és a </a:t>
            </a:r>
            <a:r>
              <a:rPr lang="hu-HU" sz="1800" b="1" spc="-1" dirty="0" smtClean="0">
                <a:solidFill>
                  <a:srgbClr val="000000"/>
                </a:solidFill>
                <a:latin typeface="Cambria"/>
              </a:rPr>
              <a:t>költségvetés összeállítására</a:t>
            </a:r>
            <a:r>
              <a:rPr lang="hu-HU" sz="1800" spc="-1" dirty="0" smtClean="0">
                <a:solidFill>
                  <a:srgbClr val="000000"/>
                </a:solidFill>
                <a:latin typeface="Cambria"/>
              </a:rPr>
              <a:t> </a:t>
            </a:r>
            <a:r>
              <a:rPr lang="hu-HU" sz="1800" spc="-1" dirty="0">
                <a:solidFill>
                  <a:srgbClr val="000000"/>
                </a:solidFill>
                <a:latin typeface="Cambria"/>
              </a:rPr>
              <a:t>– ezek teljesülését az Alapkezelő </a:t>
            </a:r>
            <a:r>
              <a:rPr lang="hu-HU" sz="1800" spc="-1" dirty="0" smtClean="0">
                <a:solidFill>
                  <a:srgbClr val="000000"/>
                </a:solidFill>
                <a:latin typeface="Cambria"/>
              </a:rPr>
              <a:t>ellenőrzi elszámoláskor</a:t>
            </a:r>
            <a:r>
              <a:rPr lang="hu-HU" sz="1800" spc="-1" dirty="0">
                <a:solidFill>
                  <a:srgbClr val="000000"/>
                </a:solidFill>
                <a:latin typeface="Cambria"/>
              </a:rPr>
              <a:t>! </a:t>
            </a:r>
            <a:endParaRPr lang="hu-HU" sz="1800" spc="-1" dirty="0" smtClean="0">
              <a:solidFill>
                <a:srgbClr val="000000"/>
              </a:solidFill>
              <a:latin typeface="Cambria"/>
            </a:endParaRPr>
          </a:p>
          <a:p>
            <a:pPr marL="343080" indent="-343080" algn="just">
              <a:lnSpc>
                <a:spcPct val="100000"/>
              </a:lnSpc>
              <a:spcBef>
                <a:spcPts val="1001"/>
              </a:spcBef>
              <a:buClr>
                <a:srgbClr val="92D050"/>
              </a:buClr>
              <a:buSzPct val="80000"/>
              <a:buFont typeface="Wingdings 3" charset="2"/>
              <a:buChar char=""/>
            </a:pPr>
            <a:r>
              <a:rPr lang="hu-HU" sz="1800" b="1" i="1" strike="noStrike" spc="-1" dirty="0" smtClean="0">
                <a:solidFill>
                  <a:srgbClr val="000000"/>
                </a:solidFill>
                <a:latin typeface="Cambria"/>
                <a:ea typeface="Cambria"/>
              </a:rPr>
              <a:t>Pályázata címe </a:t>
            </a:r>
            <a:r>
              <a:rPr lang="hu-HU" sz="1800" b="1" strike="noStrike" spc="-1" dirty="0" smtClean="0">
                <a:solidFill>
                  <a:srgbClr val="000000"/>
                </a:solidFill>
                <a:latin typeface="Cambria"/>
                <a:ea typeface="Cambria"/>
              </a:rPr>
              <a:t>= a támogatás céljával, amelyet teljesíteni kell</a:t>
            </a:r>
            <a:r>
              <a:rPr lang="hu-HU" sz="1800" b="0" strike="noStrike" spc="-1" dirty="0" smtClean="0">
                <a:solidFill>
                  <a:srgbClr val="000000"/>
                </a:solidFill>
                <a:latin typeface="Cambria"/>
                <a:ea typeface="Cambria"/>
              </a:rPr>
              <a:t> – ha konkrét felsorolást tartalmaz, az abban felsoroltakat mind teljesíteni kell! </a:t>
            </a:r>
            <a:r>
              <a:rPr lang="hu-HU" sz="1800" b="1" strike="noStrike" spc="-1" dirty="0" smtClean="0">
                <a:solidFill>
                  <a:srgbClr val="000000"/>
                </a:solidFill>
                <a:latin typeface="Cambria"/>
                <a:ea typeface="Cambria"/>
              </a:rPr>
              <a:t>Célszerű</a:t>
            </a:r>
            <a:r>
              <a:rPr lang="hu-HU" sz="1800" b="0" strike="noStrike" spc="-1" dirty="0" smtClean="0">
                <a:solidFill>
                  <a:srgbClr val="000000"/>
                </a:solidFill>
                <a:latin typeface="Cambria"/>
                <a:ea typeface="Cambria"/>
              </a:rPr>
              <a:t>  </a:t>
            </a:r>
            <a:r>
              <a:rPr lang="hu-HU" sz="1800" b="1" strike="noStrike" spc="-1" dirty="0" smtClean="0">
                <a:solidFill>
                  <a:srgbClr val="000000"/>
                </a:solidFill>
                <a:latin typeface="Cambria"/>
                <a:ea typeface="Cambria"/>
              </a:rPr>
              <a:t>általános címet megadni </a:t>
            </a:r>
            <a:r>
              <a:rPr lang="hu-HU" sz="1800" b="0" strike="noStrike" spc="-1" dirty="0" smtClean="0">
                <a:solidFill>
                  <a:srgbClr val="000000"/>
                </a:solidFill>
                <a:latin typeface="Cambria"/>
                <a:ea typeface="Cambria"/>
              </a:rPr>
              <a:t>(pl. helyszín, időpont, fellépő, konkrét beszerzendő eszköz megnevezése nélkül)! Amennyiben </a:t>
            </a:r>
            <a:r>
              <a:rPr lang="hu-HU" sz="1800" b="1" strike="noStrike" spc="-1" dirty="0" smtClean="0">
                <a:solidFill>
                  <a:srgbClr val="000000"/>
                </a:solidFill>
                <a:latin typeface="Cambria"/>
                <a:ea typeface="Cambria"/>
              </a:rPr>
              <a:t>kiderül, hogy az eredeti célt nem tudják teljesíteni, – szerződésmódosítást kell kezdeményezni. </a:t>
            </a:r>
          </a:p>
          <a:p>
            <a:pPr marL="343080" indent="-343080" algn="just">
              <a:lnSpc>
                <a:spcPct val="100000"/>
              </a:lnSpc>
              <a:spcBef>
                <a:spcPts val="1001"/>
              </a:spcBef>
              <a:buClr>
                <a:srgbClr val="92D050"/>
              </a:buClr>
              <a:buSzPct val="80000"/>
              <a:buFont typeface="Wingdings 3" charset="2"/>
              <a:buChar char=""/>
            </a:pPr>
            <a:r>
              <a:rPr lang="hu-HU" sz="1800" b="1" strike="noStrike" spc="-1" dirty="0" smtClean="0">
                <a:solidFill>
                  <a:srgbClr val="FF0000"/>
                </a:solidFill>
                <a:latin typeface="Cambria"/>
                <a:ea typeface="Cambria"/>
              </a:rPr>
              <a:t>FIGYELEM! </a:t>
            </a:r>
            <a:r>
              <a:rPr lang="hu-HU" sz="1800" b="1" strike="noStrike" spc="-1" dirty="0" smtClean="0">
                <a:solidFill>
                  <a:srgbClr val="000000"/>
                </a:solidFill>
                <a:latin typeface="Cambria"/>
                <a:ea typeface="Cambria"/>
              </a:rPr>
              <a:t>Szerződésmódosítás: </a:t>
            </a:r>
            <a:r>
              <a:rPr lang="hu-HU" sz="1800" strike="noStrike" spc="-1" dirty="0" smtClean="0">
                <a:solidFill>
                  <a:srgbClr val="000000"/>
                </a:solidFill>
                <a:latin typeface="Cambria"/>
                <a:ea typeface="Cambria"/>
              </a:rPr>
              <a:t>a</a:t>
            </a:r>
            <a:r>
              <a:rPr lang="hu-HU" sz="1800" b="1" strike="noStrike" spc="-1" dirty="0" smtClean="0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r>
              <a:rPr lang="hu-HU" sz="1800" strike="noStrike" spc="-1" dirty="0" smtClean="0">
                <a:solidFill>
                  <a:srgbClr val="000000"/>
                </a:solidFill>
                <a:latin typeface="Cambria"/>
                <a:ea typeface="Cambria"/>
              </a:rPr>
              <a:t>megvalósítási időszakon belül, egységesen </a:t>
            </a:r>
            <a:r>
              <a:rPr lang="hu-HU" sz="1800" b="1" strike="noStrike" spc="-1" dirty="0" smtClean="0">
                <a:solidFill>
                  <a:srgbClr val="000000"/>
                </a:solidFill>
                <a:latin typeface="Cambria"/>
                <a:ea typeface="Cambria"/>
              </a:rPr>
              <a:t>2024. április 1. – 2025. március 31.</a:t>
            </a:r>
            <a:r>
              <a:rPr lang="hu-HU" sz="1800" b="0" strike="noStrike" spc="-1" dirty="0" smtClean="0">
                <a:solidFill>
                  <a:srgbClr val="000000"/>
                </a:solidFill>
                <a:latin typeface="Cambria"/>
                <a:ea typeface="Cambria"/>
              </a:rPr>
              <a:t> között van lehetőség! (A támogatás folyósítása megelőzheti a megvalósítási időszakot!)</a:t>
            </a:r>
            <a:endParaRPr lang="hu-HU" sz="1800" spc="-1" dirty="0"/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92D050"/>
              </a:buClr>
              <a:buSzPct val="80000"/>
              <a:buFont typeface="Wingdings 3" charset="2"/>
              <a:buChar char=""/>
            </a:pPr>
            <a:r>
              <a:rPr lang="hu-HU" sz="1800" b="1" spc="-1" dirty="0" smtClean="0">
                <a:solidFill>
                  <a:srgbClr val="000000"/>
                </a:solidFill>
                <a:latin typeface="Cambria"/>
              </a:rPr>
              <a:t>TÁJÉKOZÓDJUNK - </a:t>
            </a:r>
            <a:r>
              <a:rPr lang="hu-HU" sz="1800" spc="-1" dirty="0" smtClean="0">
                <a:solidFill>
                  <a:srgbClr val="000000"/>
                </a:solidFill>
                <a:latin typeface="Cambria"/>
              </a:rPr>
              <a:t> </a:t>
            </a:r>
            <a:r>
              <a:rPr lang="hu-HU" sz="1800" spc="-1" dirty="0">
                <a:solidFill>
                  <a:srgbClr val="000000"/>
                </a:solidFill>
                <a:latin typeface="Cambria"/>
              </a:rPr>
              <a:t>a Bethlen Gábor Alapkezelő </a:t>
            </a:r>
            <a:r>
              <a:rPr lang="hu-HU" sz="1800" spc="-1" dirty="0" err="1">
                <a:solidFill>
                  <a:srgbClr val="000000"/>
                </a:solidFill>
                <a:latin typeface="Cambria"/>
              </a:rPr>
              <a:t>Zrt</a:t>
            </a:r>
            <a:r>
              <a:rPr lang="hu-HU" sz="1800" spc="-1" dirty="0">
                <a:solidFill>
                  <a:srgbClr val="000000"/>
                </a:solidFill>
                <a:latin typeface="Cambria"/>
              </a:rPr>
              <a:t>. </a:t>
            </a:r>
            <a:r>
              <a:rPr lang="hu-HU" sz="1800" spc="-1" dirty="0" smtClean="0">
                <a:solidFill>
                  <a:srgbClr val="000000"/>
                </a:solidFill>
                <a:latin typeface="Cambria"/>
              </a:rPr>
              <a:t>Honlapján</a:t>
            </a:r>
            <a:br>
              <a:rPr lang="hu-HU" sz="1800" spc="-1" dirty="0" smtClean="0">
                <a:solidFill>
                  <a:srgbClr val="000000"/>
                </a:solidFill>
                <a:latin typeface="Cambria"/>
              </a:rPr>
            </a:br>
            <a:r>
              <a:rPr lang="hu-HU" sz="1800" spc="-1" dirty="0" smtClean="0">
                <a:solidFill>
                  <a:srgbClr val="000000"/>
                </a:solidFill>
                <a:latin typeface="Cambria"/>
              </a:rPr>
              <a:t> </a:t>
            </a:r>
            <a:r>
              <a:rPr lang="hu-HU" sz="1800" spc="-1" dirty="0">
                <a:solidFill>
                  <a:srgbClr val="000000"/>
                </a:solidFill>
                <a:latin typeface="Cambria"/>
              </a:rPr>
              <a:t>megtalálhatóak a legfontosabb dokumentumok: </a:t>
            </a:r>
            <a:r>
              <a:rPr lang="hu-HU" sz="1800" b="1" spc="-1" dirty="0">
                <a:solidFill>
                  <a:srgbClr val="000000"/>
                </a:solidFill>
                <a:latin typeface="Cambria"/>
              </a:rPr>
              <a:t>Általános Szerződési Feltételek (ÁSZF), a pályázati és elszámolási útmutatók</a:t>
            </a:r>
            <a:r>
              <a:rPr lang="hu-HU" sz="1800" spc="-1" dirty="0">
                <a:solidFill>
                  <a:srgbClr val="000000"/>
                </a:solidFill>
                <a:latin typeface="Cambria"/>
              </a:rPr>
              <a:t>: </a:t>
            </a:r>
            <a:r>
              <a:rPr lang="hu-HU" sz="1800" u="sng" spc="-1" dirty="0">
                <a:solidFill>
                  <a:srgbClr val="99CA3C"/>
                </a:solidFill>
                <a:latin typeface="Cambria"/>
                <a:hlinkClick r:id="rId2"/>
              </a:rPr>
              <a:t>https://bgazrt.hu/</a:t>
            </a:r>
            <a:r>
              <a:rPr lang="hu-HU" sz="1800" spc="-1" dirty="0">
                <a:solidFill>
                  <a:srgbClr val="000000"/>
                </a:solidFill>
                <a:latin typeface="Cambria"/>
              </a:rPr>
              <a:t>, illetve körültekintően olvassuk el a Támogatói Okiratot!</a:t>
            </a:r>
            <a:endParaRPr lang="hu-HU" sz="1800" spc="-1" dirty="0"/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92D050"/>
              </a:buClr>
              <a:buSzPct val="80000"/>
              <a:buFont typeface="Wingdings 3" charset="2"/>
              <a:buChar char=""/>
            </a:pPr>
            <a:endParaRPr lang="hu-HU" sz="2000" spc="-1" dirty="0"/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92D050"/>
              </a:buClr>
              <a:buSzPct val="80000"/>
              <a:buFont typeface="Wingdings 3" charset="2"/>
              <a:buChar char=""/>
            </a:pPr>
            <a:endParaRPr lang="hu-HU" sz="2000" b="0" strike="noStrike" spc="-1" dirty="0" smtClean="0">
              <a:latin typeface="Arial"/>
            </a:endParaRPr>
          </a:p>
        </p:txBody>
      </p:sp>
      <p:pic>
        <p:nvPicPr>
          <p:cNvPr id="6" name="Kép helye 6"/>
          <p:cNvPicPr/>
          <p:nvPr/>
        </p:nvPicPr>
        <p:blipFill>
          <a:blip r:embed="rId3"/>
          <a:srcRect l="7125" r="7125"/>
          <a:stretch/>
        </p:blipFill>
        <p:spPr>
          <a:xfrm>
            <a:off x="10172160" y="96480"/>
            <a:ext cx="1888920" cy="6944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title"/>
          </p:nvPr>
        </p:nvSpPr>
        <p:spPr>
          <a:xfrm>
            <a:off x="623372" y="223997"/>
            <a:ext cx="8596080" cy="771085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hu-HU" sz="3200" b="1" strike="noStrike" spc="-1" dirty="0" smtClean="0">
                <a:solidFill>
                  <a:srgbClr val="90C226"/>
                </a:solidFill>
                <a:latin typeface="Cambria"/>
              </a:rPr>
              <a:t>Elszámolást érintő változások </a:t>
            </a:r>
            <a:endParaRPr lang="hu-HU" sz="3200" b="0" strike="noStrike" spc="-1" dirty="0">
              <a:latin typeface="Arial"/>
            </a:endParaRPr>
          </a:p>
        </p:txBody>
      </p:sp>
      <p:sp>
        <p:nvSpPr>
          <p:cNvPr id="251" name="PlaceHolder 2"/>
          <p:cNvSpPr>
            <a:spLocks noGrp="1"/>
          </p:cNvSpPr>
          <p:nvPr>
            <p:ph/>
          </p:nvPr>
        </p:nvSpPr>
        <p:spPr>
          <a:xfrm>
            <a:off x="720000" y="1260720"/>
            <a:ext cx="8596080" cy="5547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0" indent="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hu-HU" sz="1800" spc="-1" dirty="0">
                <a:solidFill>
                  <a:srgbClr val="000000"/>
                </a:solidFill>
                <a:latin typeface="Cambria"/>
                <a:ea typeface="Calibri"/>
              </a:rPr>
              <a:t>NEA elszámolásokat érintő 359/2023. (VII.31.) Korm. </a:t>
            </a:r>
            <a:r>
              <a:rPr lang="hu-HU" sz="1800" spc="-1" dirty="0">
                <a:latin typeface="Cambria"/>
                <a:ea typeface="Calibri"/>
              </a:rPr>
              <a:t>rendelet </a:t>
            </a:r>
            <a:r>
              <a:rPr lang="hu-HU" sz="1800" spc="-1" dirty="0" smtClean="0">
                <a:latin typeface="Cambria"/>
                <a:ea typeface="Calibri"/>
              </a:rPr>
              <a:t>(veszélyhelyzeti rendelkezés)</a:t>
            </a: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hu-HU" sz="1800" spc="-1" dirty="0" smtClean="0">
                <a:solidFill>
                  <a:srgbClr val="000000"/>
                </a:solidFill>
                <a:latin typeface="Cambria"/>
                <a:ea typeface="Calibri"/>
              </a:rPr>
              <a:t>a </a:t>
            </a:r>
            <a:r>
              <a:rPr lang="hu-HU" sz="1800" b="1" spc="-1" dirty="0">
                <a:solidFill>
                  <a:srgbClr val="000000"/>
                </a:solidFill>
                <a:latin typeface="Cambria"/>
                <a:ea typeface="Calibri"/>
              </a:rPr>
              <a:t>2018. 12.31. </a:t>
            </a:r>
            <a:r>
              <a:rPr lang="hu-HU" sz="1800" spc="-1" dirty="0">
                <a:solidFill>
                  <a:srgbClr val="000000"/>
                </a:solidFill>
                <a:latin typeface="Cambria"/>
                <a:ea typeface="Calibri"/>
              </a:rPr>
              <a:t>napjáig nyújtott 5 000 </a:t>
            </a:r>
            <a:r>
              <a:rPr lang="hu-HU" sz="1800" spc="-1" dirty="0" err="1">
                <a:solidFill>
                  <a:srgbClr val="000000"/>
                </a:solidFill>
                <a:latin typeface="Cambria"/>
                <a:ea typeface="Calibri"/>
              </a:rPr>
              <a:t>000</a:t>
            </a:r>
            <a:r>
              <a:rPr lang="hu-HU" sz="1800" spc="-1" dirty="0">
                <a:solidFill>
                  <a:srgbClr val="000000"/>
                </a:solidFill>
                <a:latin typeface="Cambria"/>
                <a:ea typeface="Calibri"/>
              </a:rPr>
              <a:t> Ft-ot meg nem haladó támogatások esetében a pályázatot </a:t>
            </a:r>
            <a:r>
              <a:rPr lang="hu-HU" sz="1800" b="1" spc="-1" dirty="0">
                <a:latin typeface="Cambria"/>
                <a:ea typeface="Calibri"/>
              </a:rPr>
              <a:t>LEZÁRTNAK KELL TEKINTENI. </a:t>
            </a:r>
          </a:p>
          <a:p>
            <a:pPr>
              <a:lnSpc>
                <a:spcPct val="100000"/>
              </a:lnSpc>
              <a:spcBef>
                <a:spcPts val="1001"/>
              </a:spcBef>
              <a:buSzPct val="80000"/>
              <a:tabLst>
                <a:tab pos="0" algn="l"/>
              </a:tabLst>
            </a:pPr>
            <a:r>
              <a:rPr lang="hu-HU" sz="1800" b="1" spc="-1" dirty="0">
                <a:solidFill>
                  <a:srgbClr val="000000"/>
                </a:solidFill>
                <a:latin typeface="Cambria"/>
                <a:ea typeface="Calibri"/>
              </a:rPr>
              <a:t>2019. 01.01 – 2022. 12.31</a:t>
            </a:r>
            <a:r>
              <a:rPr lang="hu-HU" sz="1800" spc="-1" dirty="0">
                <a:solidFill>
                  <a:srgbClr val="000000"/>
                </a:solidFill>
                <a:latin typeface="Cambria"/>
                <a:ea typeface="Calibri"/>
              </a:rPr>
              <a:t>. között az 5 000 000 Ft-ot meg nem haladó teljesített (kifizetett</a:t>
            </a:r>
            <a:r>
              <a:rPr lang="hu-HU" sz="1800" spc="-1" dirty="0" smtClean="0">
                <a:solidFill>
                  <a:srgbClr val="000000"/>
                </a:solidFill>
                <a:latin typeface="Cambria"/>
                <a:ea typeface="Calibri"/>
              </a:rPr>
              <a:t>), pályázati úton nyújtott </a:t>
            </a:r>
            <a:r>
              <a:rPr lang="hu-HU" sz="1800" spc="-1" dirty="0">
                <a:solidFill>
                  <a:srgbClr val="000000"/>
                </a:solidFill>
                <a:latin typeface="Cambria"/>
                <a:ea typeface="Calibri"/>
              </a:rPr>
              <a:t>támogatások esetén </a:t>
            </a:r>
            <a:r>
              <a:rPr lang="hu-HU" sz="1800" b="1" spc="-1" dirty="0">
                <a:solidFill>
                  <a:srgbClr val="000000"/>
                </a:solidFill>
                <a:latin typeface="Cambria"/>
                <a:ea typeface="Calibri"/>
              </a:rPr>
              <a:t>egyszerűsített elszámolást </a:t>
            </a:r>
            <a:r>
              <a:rPr lang="hu-HU" sz="1800" b="1" spc="-1" dirty="0" smtClean="0">
                <a:solidFill>
                  <a:srgbClr val="000000"/>
                </a:solidFill>
                <a:latin typeface="Cambria"/>
                <a:ea typeface="Calibri"/>
              </a:rPr>
              <a:t>lehet </a:t>
            </a:r>
            <a:r>
              <a:rPr lang="hu-HU" sz="1800" b="1" spc="-1" dirty="0">
                <a:solidFill>
                  <a:srgbClr val="000000"/>
                </a:solidFill>
                <a:latin typeface="Cambria"/>
                <a:ea typeface="Calibri"/>
              </a:rPr>
              <a:t>alkalmazni</a:t>
            </a:r>
            <a:r>
              <a:rPr lang="hu-HU" sz="1800" spc="-1" dirty="0">
                <a:solidFill>
                  <a:srgbClr val="000000"/>
                </a:solidFill>
                <a:latin typeface="Cambria"/>
                <a:ea typeface="Calibri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hu-HU" sz="1800" b="1" spc="-1" dirty="0">
                <a:solidFill>
                  <a:srgbClr val="000000"/>
                </a:solidFill>
                <a:latin typeface="Cambria"/>
                <a:ea typeface="Calibri"/>
              </a:rPr>
              <a:t>Egyszerűsített elszámolás:</a:t>
            </a:r>
          </a:p>
          <a:p>
            <a:pPr>
              <a:lnSpc>
                <a:spcPct val="100000"/>
              </a:lnSpc>
              <a:spcBef>
                <a:spcPts val="1001"/>
              </a:spcBef>
              <a:buSzPct val="80000"/>
              <a:tabLst>
                <a:tab pos="0" algn="l"/>
              </a:tabLst>
            </a:pPr>
            <a:r>
              <a:rPr lang="hu-HU" sz="1800" spc="-1" dirty="0">
                <a:solidFill>
                  <a:srgbClr val="000000"/>
                </a:solidFill>
                <a:latin typeface="Cambria"/>
                <a:ea typeface="Calibri"/>
              </a:rPr>
              <a:t>Pénzügyi elszámolás: </a:t>
            </a:r>
            <a:r>
              <a:rPr lang="hu-HU" sz="1800" b="1" spc="-1" dirty="0" smtClean="0">
                <a:solidFill>
                  <a:srgbClr val="000000"/>
                </a:solidFill>
                <a:latin typeface="Cambria"/>
                <a:ea typeface="Calibri"/>
              </a:rPr>
              <a:t>ÖSSZESÍTŐ,</a:t>
            </a:r>
            <a:r>
              <a:rPr lang="hu-HU" sz="1800" spc="-1" dirty="0" smtClean="0">
                <a:solidFill>
                  <a:srgbClr val="000000"/>
                </a:solidFill>
                <a:latin typeface="Cambria"/>
                <a:ea typeface="Calibri"/>
              </a:rPr>
              <a:t> </a:t>
            </a:r>
            <a:r>
              <a:rPr lang="hu-HU" sz="1800" spc="-1" dirty="0">
                <a:solidFill>
                  <a:srgbClr val="000000"/>
                </a:solidFill>
                <a:latin typeface="Cambria"/>
                <a:ea typeface="Calibri"/>
              </a:rPr>
              <a:t>amelyet a NIR felületről kell nyomtatni a bizonylatok rögzítését </a:t>
            </a:r>
            <a:r>
              <a:rPr lang="hu-HU" sz="1800" spc="-1" dirty="0" smtClean="0">
                <a:solidFill>
                  <a:srgbClr val="000000"/>
                </a:solidFill>
                <a:latin typeface="Cambria"/>
                <a:ea typeface="Calibri"/>
              </a:rPr>
              <a:t>követően </a:t>
            </a:r>
            <a:r>
              <a:rPr lang="hu-HU" sz="1800" spc="-1" dirty="0">
                <a:solidFill>
                  <a:srgbClr val="000000"/>
                </a:solidFill>
                <a:latin typeface="Cambria"/>
                <a:ea typeface="Calibri"/>
              </a:rPr>
              <a:t>– BIZONYLATOK rögzítése </a:t>
            </a:r>
            <a:r>
              <a:rPr lang="hu-HU" sz="1800" spc="-1" dirty="0" smtClean="0">
                <a:solidFill>
                  <a:srgbClr val="000000"/>
                </a:solidFill>
                <a:latin typeface="Cambria"/>
                <a:ea typeface="Calibri"/>
              </a:rPr>
              <a:t>változatlan marad!</a:t>
            </a:r>
            <a:endParaRPr lang="hu-HU" sz="1800" spc="-1" dirty="0">
              <a:solidFill>
                <a:srgbClr val="000000"/>
              </a:solidFill>
              <a:latin typeface="Cambria"/>
              <a:ea typeface="Calibri"/>
            </a:endParaRPr>
          </a:p>
          <a:p>
            <a:pPr algn="just">
              <a:lnSpc>
                <a:spcPct val="100000"/>
              </a:lnSpc>
              <a:spcBef>
                <a:spcPts val="1001"/>
              </a:spcBef>
              <a:buSzPct val="80000"/>
              <a:tabLst>
                <a:tab pos="0" algn="l"/>
              </a:tabLst>
            </a:pPr>
            <a:r>
              <a:rPr lang="hu-HU" sz="1800" spc="-1" dirty="0">
                <a:solidFill>
                  <a:srgbClr val="000000"/>
                </a:solidFill>
                <a:latin typeface="Cambria"/>
                <a:ea typeface="Calibri"/>
              </a:rPr>
              <a:t>Szakmai beszámoló: </a:t>
            </a:r>
            <a:r>
              <a:rPr lang="hu-HU" sz="1800" b="1" spc="-1" dirty="0">
                <a:solidFill>
                  <a:srgbClr val="000000"/>
                </a:solidFill>
                <a:latin typeface="Cambria"/>
                <a:ea typeface="Calibri"/>
              </a:rPr>
              <a:t>NYILATKOZAT</a:t>
            </a:r>
            <a:r>
              <a:rPr lang="hu-HU" sz="1800" spc="-1" dirty="0">
                <a:solidFill>
                  <a:srgbClr val="000000"/>
                </a:solidFill>
                <a:latin typeface="Cambria"/>
                <a:ea typeface="Calibri"/>
              </a:rPr>
              <a:t> </a:t>
            </a:r>
            <a:r>
              <a:rPr lang="hu-HU" sz="1800" spc="-1" dirty="0" smtClean="0">
                <a:solidFill>
                  <a:srgbClr val="000000"/>
                </a:solidFill>
                <a:latin typeface="Cambria"/>
                <a:ea typeface="Calibri"/>
              </a:rPr>
              <a:t> - </a:t>
            </a:r>
            <a:r>
              <a:rPr lang="hu-HU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a támogatást a támogatási célnak megfelelően, jogszerűen és a támogatói okiratban meghatározottak szerint használta fel a kedvezményezett) </a:t>
            </a:r>
            <a:r>
              <a:rPr lang="hu-HU" sz="1800" spc="-1" dirty="0" smtClean="0">
                <a:solidFill>
                  <a:srgbClr val="000000"/>
                </a:solidFill>
                <a:latin typeface="Cambria"/>
                <a:ea typeface="Calibri"/>
              </a:rPr>
              <a:t>BGA </a:t>
            </a:r>
            <a:r>
              <a:rPr lang="hu-HU" sz="1800" spc="-1" dirty="0" err="1" smtClean="0">
                <a:solidFill>
                  <a:srgbClr val="000000"/>
                </a:solidFill>
                <a:latin typeface="Cambria"/>
                <a:ea typeface="Calibri"/>
              </a:rPr>
              <a:t>Zrt</a:t>
            </a:r>
            <a:r>
              <a:rPr lang="hu-HU" sz="1800" spc="-1" dirty="0" smtClean="0">
                <a:solidFill>
                  <a:srgbClr val="000000"/>
                </a:solidFill>
                <a:latin typeface="Cambria"/>
                <a:ea typeface="Calibri"/>
              </a:rPr>
              <a:t>. Honlapján érhető el; </a:t>
            </a:r>
          </a:p>
          <a:p>
            <a:pPr algn="just">
              <a:lnSpc>
                <a:spcPct val="100000"/>
              </a:lnSpc>
              <a:spcBef>
                <a:spcPts val="1001"/>
              </a:spcBef>
              <a:buSzPct val="80000"/>
              <a:tabLst>
                <a:tab pos="0" algn="l"/>
              </a:tabLst>
            </a:pPr>
            <a:r>
              <a:rPr lang="hu-HU" sz="1800" spc="-1" dirty="0" smtClean="0">
                <a:solidFill>
                  <a:srgbClr val="000000"/>
                </a:solidFill>
                <a:latin typeface="Cambria"/>
                <a:ea typeface="Calibri"/>
              </a:rPr>
              <a:t>Aki </a:t>
            </a:r>
            <a:r>
              <a:rPr lang="hu-HU" sz="1800" spc="-1" dirty="0">
                <a:solidFill>
                  <a:srgbClr val="000000"/>
                </a:solidFill>
                <a:latin typeface="Cambria"/>
                <a:ea typeface="Calibri"/>
              </a:rPr>
              <a:t>már </a:t>
            </a:r>
            <a:r>
              <a:rPr lang="hu-HU" sz="1800" spc="-1" dirty="0" smtClean="0">
                <a:solidFill>
                  <a:srgbClr val="000000"/>
                </a:solidFill>
                <a:latin typeface="Cambria"/>
                <a:ea typeface="Calibri"/>
              </a:rPr>
              <a:t>korábban</a:t>
            </a:r>
            <a:r>
              <a:rPr lang="hu-HU" sz="1800" spc="-1" dirty="0">
                <a:solidFill>
                  <a:srgbClr val="000000"/>
                </a:solidFill>
                <a:latin typeface="Cambria"/>
                <a:ea typeface="Calibri"/>
              </a:rPr>
              <a:t>/ vagy időben benyújtotta az elszámolást, az is élhet az egyszerűsített beszámoló </a:t>
            </a:r>
            <a:r>
              <a:rPr lang="hu-HU" sz="1800" spc="-1" dirty="0" smtClean="0">
                <a:solidFill>
                  <a:srgbClr val="000000"/>
                </a:solidFill>
                <a:latin typeface="Cambria"/>
                <a:ea typeface="Calibri"/>
              </a:rPr>
              <a:t>beadásának lehetőségével.</a:t>
            </a:r>
            <a:endParaRPr lang="hu-HU" sz="1800" spc="-1" dirty="0">
              <a:solidFill>
                <a:srgbClr val="000000"/>
              </a:solidFill>
              <a:latin typeface="Cambria"/>
              <a:ea typeface="Calibri"/>
            </a:endParaRPr>
          </a:p>
          <a:p>
            <a:pPr algn="just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hu-HU" sz="1600" b="0" strike="noStrike" spc="-1" dirty="0">
              <a:solidFill>
                <a:srgbClr val="404040"/>
              </a:solidFill>
              <a:latin typeface="Cambria"/>
              <a:ea typeface="Cambria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hu-HU" sz="1600" b="0" strike="noStrike" spc="-1" dirty="0">
              <a:solidFill>
                <a:srgbClr val="404040"/>
              </a:solidFill>
              <a:latin typeface="Cambria"/>
              <a:ea typeface="Cambria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hu-HU" sz="1600" b="0" strike="noStrike" spc="-1" dirty="0">
              <a:solidFill>
                <a:srgbClr val="404040"/>
              </a:solidFill>
              <a:latin typeface="Cambria"/>
              <a:ea typeface="Cambria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hu-HU" sz="1600" b="0" strike="noStrike" spc="-1" dirty="0">
              <a:solidFill>
                <a:srgbClr val="404040"/>
              </a:solidFill>
              <a:latin typeface="Cambria"/>
              <a:ea typeface="Cambria"/>
            </a:endParaRPr>
          </a:p>
        </p:txBody>
      </p:sp>
      <p:pic>
        <p:nvPicPr>
          <p:cNvPr id="5" name="Kép helye 6"/>
          <p:cNvPicPr/>
          <p:nvPr/>
        </p:nvPicPr>
        <p:blipFill>
          <a:blip r:embed="rId2"/>
          <a:srcRect l="7125" r="7125"/>
          <a:stretch/>
        </p:blipFill>
        <p:spPr>
          <a:xfrm>
            <a:off x="10172160" y="96480"/>
            <a:ext cx="1888920" cy="6944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title" idx="4294967295"/>
          </p:nvPr>
        </p:nvSpPr>
        <p:spPr>
          <a:xfrm>
            <a:off x="623372" y="223997"/>
            <a:ext cx="8596080" cy="771085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hu-HU" sz="3200" b="1" strike="noStrike" spc="-1" dirty="0" smtClean="0">
                <a:solidFill>
                  <a:srgbClr val="90C226"/>
                </a:solidFill>
                <a:latin typeface="Cambria"/>
              </a:rPr>
              <a:t>Elszámolást érintő változások </a:t>
            </a:r>
            <a:endParaRPr lang="hu-HU" sz="3200" b="0" strike="noStrike" spc="-1" dirty="0">
              <a:latin typeface="Arial"/>
            </a:endParaRPr>
          </a:p>
        </p:txBody>
      </p:sp>
      <p:sp>
        <p:nvSpPr>
          <p:cNvPr id="251" name="PlaceHolder 2"/>
          <p:cNvSpPr>
            <a:spLocks noGrp="1"/>
          </p:cNvSpPr>
          <p:nvPr>
            <p:ph idx="4294967295"/>
          </p:nvPr>
        </p:nvSpPr>
        <p:spPr>
          <a:xfrm>
            <a:off x="1111624" y="1658469"/>
            <a:ext cx="8107828" cy="3442447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0" indent="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hu-HU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Az 5/2012. (II. 16.) KIM rendelet módosítása</a:t>
            </a:r>
          </a:p>
          <a:p>
            <a:pPr marL="0" indent="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hu-HU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Egyszerűsített elszámolás kiterjesztése:</a:t>
            </a: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hu-HU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u-HU" sz="1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3 millió Ft és az alatti NEA támogatások esetében, valamennyi NEA kategóriában! </a:t>
            </a:r>
            <a:endParaRPr lang="hu-HU" sz="18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hu-HU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hu-HU" sz="1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Ezidáig</a:t>
            </a:r>
            <a:r>
              <a:rPr lang="hu-HU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 csak az egyszerűsített (NEAG-KP) és a normatív (NEAN-KP) pályázati kategóriákban volt lehetőség egyszerűsített elszámolás benyújtására.)</a:t>
            </a:r>
            <a:br>
              <a:rPr lang="hu-HU" sz="1800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hu-HU" sz="1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hu-HU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Egyszerűsített elszámolás: ÖSSZESÍTŐ (NIR felületről) + NYILATKOZAT (BGA </a:t>
            </a:r>
            <a:r>
              <a:rPr lang="hu-HU" sz="1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Zrt</a:t>
            </a:r>
            <a:r>
              <a:rPr lang="hu-HU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. Honlap)</a:t>
            </a:r>
            <a:endParaRPr lang="hu-HU" sz="1800" b="0" strike="noStrike" spc="-1" dirty="0">
              <a:solidFill>
                <a:srgbClr val="40404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hu-HU" sz="1800" b="0" strike="noStrike" spc="-1" dirty="0">
              <a:solidFill>
                <a:srgbClr val="404040"/>
              </a:solidFill>
              <a:latin typeface="Cambria"/>
              <a:ea typeface="Cambria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hu-HU" sz="1600" b="0" strike="noStrike" spc="-1" dirty="0">
              <a:solidFill>
                <a:srgbClr val="404040"/>
              </a:solidFill>
              <a:latin typeface="Cambria"/>
              <a:ea typeface="Cambria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hu-HU" sz="1600" b="0" strike="noStrike" spc="-1" dirty="0">
              <a:solidFill>
                <a:srgbClr val="404040"/>
              </a:solidFill>
              <a:latin typeface="Cambria"/>
              <a:ea typeface="Cambria"/>
            </a:endParaRPr>
          </a:p>
        </p:txBody>
      </p:sp>
      <p:pic>
        <p:nvPicPr>
          <p:cNvPr id="5" name="Kép helye 6"/>
          <p:cNvPicPr/>
          <p:nvPr/>
        </p:nvPicPr>
        <p:blipFill>
          <a:blip r:embed="rId2"/>
          <a:srcRect l="7125" r="7125"/>
          <a:stretch/>
        </p:blipFill>
        <p:spPr>
          <a:xfrm>
            <a:off x="10172160" y="96480"/>
            <a:ext cx="1888920" cy="69444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93684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title" idx="4294967295"/>
          </p:nvPr>
        </p:nvSpPr>
        <p:spPr>
          <a:xfrm>
            <a:off x="623372" y="223997"/>
            <a:ext cx="8596080" cy="771085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hu-HU" sz="3200" b="1" strike="noStrike" spc="-1" dirty="0" smtClean="0">
                <a:solidFill>
                  <a:srgbClr val="90C226"/>
                </a:solidFill>
                <a:latin typeface="Cambria"/>
              </a:rPr>
              <a:t>Elszámolásról információk, elérhetőség </a:t>
            </a:r>
            <a:endParaRPr lang="hu-HU" sz="3200" b="0" strike="noStrike" spc="-1" dirty="0">
              <a:latin typeface="Arial"/>
            </a:endParaRPr>
          </a:p>
        </p:txBody>
      </p:sp>
      <p:sp>
        <p:nvSpPr>
          <p:cNvPr id="251" name="PlaceHolder 2"/>
          <p:cNvSpPr>
            <a:spLocks noGrp="1"/>
          </p:cNvSpPr>
          <p:nvPr>
            <p:ph idx="4294967295"/>
          </p:nvPr>
        </p:nvSpPr>
        <p:spPr>
          <a:xfrm>
            <a:off x="1111624" y="995082"/>
            <a:ext cx="8107828" cy="4679577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hu-HU" sz="2000" b="1" strike="noStrike" spc="-1" dirty="0" smtClean="0">
              <a:solidFill>
                <a:srgbClr val="40404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hu-HU" sz="2000" b="1" spc="-1" dirty="0" smtClean="0">
              <a:solidFill>
                <a:srgbClr val="40404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hu-HU" sz="2000" b="1" spc="-1" dirty="0">
              <a:solidFill>
                <a:srgbClr val="40404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hu-HU" sz="2000" strike="noStrike" spc="-1" dirty="0" smtClean="0">
                <a:latin typeface="Cambria" panose="02040503050406030204" pitchFamily="18" charset="0"/>
                <a:ea typeface="Cambria" panose="02040503050406030204" pitchFamily="18" charset="0"/>
              </a:rPr>
              <a:t>Bethlen Gábor Alapkezelő </a:t>
            </a:r>
            <a:r>
              <a:rPr lang="hu-HU" sz="2000" strike="noStrike" spc="-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Zrt</a:t>
            </a:r>
            <a:r>
              <a:rPr lang="hu-HU" sz="2000" strike="noStrike" spc="-1" dirty="0" smtClean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pPr marL="0" indent="0" algn="ctr">
              <a:buNone/>
            </a:pPr>
            <a:r>
              <a:rPr lang="hu-HU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NEA </a:t>
            </a:r>
            <a:r>
              <a:rPr lang="hu-HU" sz="2400" b="1" dirty="0">
                <a:latin typeface="Cambria" panose="02040503050406030204" pitchFamily="18" charset="0"/>
                <a:ea typeface="Cambria" panose="02040503050406030204" pitchFamily="18" charset="0"/>
              </a:rPr>
              <a:t>Elszámolások Ügyfélszolgálat</a:t>
            </a:r>
            <a:r>
              <a:rPr lang="hu-HU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indent="0" algn="ctr">
              <a:buNone/>
            </a:pPr>
            <a:endParaRPr lang="hu-HU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hu-HU" sz="1800" dirty="0">
                <a:latin typeface="Cambria" panose="02040503050406030204" pitchFamily="18" charset="0"/>
                <a:ea typeface="Cambria" panose="02040503050406030204" pitchFamily="18" charset="0"/>
              </a:rPr>
              <a:t>E-mail: </a:t>
            </a:r>
            <a:r>
              <a:rPr lang="hu-HU" sz="1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nea.elszamolasok</a:t>
            </a:r>
            <a:r>
              <a:rPr lang="hu-HU" sz="1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@</a:t>
            </a:r>
            <a:r>
              <a:rPr lang="hu-HU" sz="1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bgazrt.hu</a:t>
            </a:r>
            <a:endParaRPr lang="hu-HU" sz="18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None/>
            </a:pPr>
            <a:endParaRPr lang="hu-HU" sz="1800" b="0" strike="noStrike" spc="-1" dirty="0" smtClean="0">
              <a:solidFill>
                <a:srgbClr val="40404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hu-HU" sz="1600" b="0" strike="noStrike" spc="-1" dirty="0">
              <a:solidFill>
                <a:srgbClr val="404040"/>
              </a:solidFill>
              <a:latin typeface="Cambria"/>
              <a:ea typeface="Cambria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hu-HU" sz="1600" b="0" strike="noStrike" spc="-1" dirty="0">
              <a:solidFill>
                <a:srgbClr val="404040"/>
              </a:solidFill>
              <a:latin typeface="Cambria"/>
              <a:ea typeface="Cambria"/>
            </a:endParaRPr>
          </a:p>
        </p:txBody>
      </p:sp>
      <p:pic>
        <p:nvPicPr>
          <p:cNvPr id="5" name="Kép helye 6"/>
          <p:cNvPicPr/>
          <p:nvPr/>
        </p:nvPicPr>
        <p:blipFill>
          <a:blip r:embed="rId2"/>
          <a:srcRect l="7125" r="7125"/>
          <a:stretch/>
        </p:blipFill>
        <p:spPr>
          <a:xfrm>
            <a:off x="10172160" y="96480"/>
            <a:ext cx="1888920" cy="69444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09686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zövegdoboz 5"/>
          <p:cNvSpPr/>
          <p:nvPr/>
        </p:nvSpPr>
        <p:spPr>
          <a:xfrm>
            <a:off x="777565" y="96480"/>
            <a:ext cx="8771040" cy="686196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hu-HU" sz="3200" b="1" strike="noStrike" spc="-1" dirty="0">
                <a:solidFill>
                  <a:srgbClr val="92D050"/>
                </a:solidFill>
                <a:latin typeface="Cambria"/>
                <a:ea typeface="DejaVu Sans"/>
              </a:rPr>
              <a:t>Hasznos linkek gyűjteménye</a:t>
            </a:r>
            <a:endParaRPr lang="hu-HU" sz="3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hu-HU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hu-HU" b="1" strike="noStrike" spc="-1" dirty="0">
                <a:solidFill>
                  <a:srgbClr val="000000"/>
                </a:solidFill>
                <a:latin typeface="Cambria"/>
                <a:ea typeface="DejaVu Sans"/>
              </a:rPr>
              <a:t>NIR belépési pont:</a:t>
            </a:r>
            <a:endParaRPr lang="hu-HU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hu-HU" b="0" u="sng" strike="noStrike" spc="-1" dirty="0">
                <a:solidFill>
                  <a:srgbClr val="99CA3C"/>
                </a:solidFill>
                <a:uFillTx/>
                <a:latin typeface="Cambria"/>
                <a:ea typeface="DejaVu Sans"/>
                <a:hlinkClick r:id="rId3"/>
              </a:rPr>
              <a:t>https://nir.bgazrt.hu/bga/</a:t>
            </a:r>
            <a:endParaRPr lang="hu-HU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hu-HU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hu-HU" b="1" strike="noStrike" spc="-1" dirty="0">
                <a:solidFill>
                  <a:srgbClr val="000000"/>
                </a:solidFill>
                <a:latin typeface="Cambria"/>
                <a:ea typeface="DejaVu Sans"/>
              </a:rPr>
              <a:t>OBH civil szervezetek névjegyzéke:</a:t>
            </a:r>
            <a:endParaRPr lang="hu-HU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hu-HU" b="0" u="sng" strike="noStrike" spc="-1" dirty="0">
                <a:solidFill>
                  <a:srgbClr val="99CA3C"/>
                </a:solidFill>
                <a:uFillTx/>
                <a:latin typeface="Cambria"/>
                <a:ea typeface="DejaVu Sans"/>
                <a:hlinkClick r:id="rId4"/>
              </a:rPr>
              <a:t>http://birosag.hu/allampolgaroknak/civil-szervezetek/civil-szervezetek-nevjegyzeke-kereses</a:t>
            </a:r>
            <a:endParaRPr lang="hu-HU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hu-H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hu-H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hu-H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hu-H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hu-H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hu-H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hu-H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hu-H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hu-HU" sz="1600" b="1" strike="noStrike" spc="-1" dirty="0" smtClean="0">
              <a:solidFill>
                <a:srgbClr val="0D0D0D"/>
              </a:solidFill>
              <a:latin typeface="Cambria"/>
              <a:ea typeface="DejaVu Sans"/>
            </a:endParaRPr>
          </a:p>
          <a:p>
            <a:pPr>
              <a:lnSpc>
                <a:spcPct val="100000"/>
              </a:lnSpc>
              <a:buNone/>
            </a:pPr>
            <a:r>
              <a:rPr lang="hu-HU" b="1" strike="noStrike" spc="-1" dirty="0" smtClean="0">
                <a:solidFill>
                  <a:srgbClr val="0D0D0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Civil </a:t>
            </a:r>
            <a:r>
              <a:rPr lang="hu-HU" b="1" strike="noStrike" spc="-1" dirty="0">
                <a:solidFill>
                  <a:srgbClr val="0D0D0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Információs Portál:</a:t>
            </a:r>
            <a:endParaRPr lang="hu-HU" b="0" strike="noStrike" spc="-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00000"/>
              </a:lnSpc>
              <a:buNone/>
            </a:pPr>
            <a:r>
              <a:rPr lang="hu-HU" b="0" u="sng" strike="noStrike" spc="-1" dirty="0">
                <a:solidFill>
                  <a:srgbClr val="99CA3C"/>
                </a:solidFill>
                <a:uFillTx/>
                <a:latin typeface="Cambria" panose="02040503050406030204" pitchFamily="18" charset="0"/>
                <a:ea typeface="Cambria" panose="02040503050406030204" pitchFamily="18" charset="0"/>
                <a:hlinkClick r:id="rId5"/>
              </a:rPr>
              <a:t>https://civil.info.hu</a:t>
            </a:r>
            <a:endParaRPr lang="hu-HU" b="0" strike="noStrike" spc="-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00000"/>
              </a:lnSpc>
              <a:buNone/>
            </a:pPr>
            <a:endParaRPr lang="hu-HU" b="0" strike="noStrike" spc="-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00000"/>
              </a:lnSpc>
              <a:buNone/>
            </a:pPr>
            <a:r>
              <a:rPr lang="hu-HU" b="1" strike="noStrike" spc="-1" dirty="0">
                <a:solidFill>
                  <a:srgbClr val="0D0D0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CIP NEA:</a:t>
            </a:r>
            <a:endParaRPr lang="hu-HU" b="0" strike="noStrike" spc="-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00000"/>
              </a:lnSpc>
              <a:buNone/>
            </a:pPr>
            <a:r>
              <a:rPr lang="hu-HU" b="0" u="sng" strike="noStrike" spc="-1" dirty="0">
                <a:solidFill>
                  <a:srgbClr val="99CA3C"/>
                </a:solidFill>
                <a:uFillTx/>
                <a:latin typeface="Cambria" panose="02040503050406030204" pitchFamily="18" charset="0"/>
                <a:ea typeface="Cambria" panose="02040503050406030204" pitchFamily="18" charset="0"/>
                <a:hlinkClick r:id="rId6"/>
              </a:rPr>
              <a:t>https://civil.info.hu/nea</a:t>
            </a:r>
            <a:endParaRPr lang="hu-HU" b="0" strike="noStrike" spc="-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00000"/>
              </a:lnSpc>
              <a:buNone/>
            </a:pPr>
            <a:endParaRPr lang="hu-H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hu-H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hu-HU" sz="1600" b="0" strike="noStrike" spc="-1" dirty="0">
              <a:latin typeface="Arial"/>
            </a:endParaRPr>
          </a:p>
        </p:txBody>
      </p:sp>
      <p:pic>
        <p:nvPicPr>
          <p:cNvPr id="266" name="Kép 9" descr="Képernyőrész kivágása"/>
          <p:cNvPicPr/>
          <p:nvPr/>
        </p:nvPicPr>
        <p:blipFill>
          <a:blip r:embed="rId7"/>
          <a:stretch/>
        </p:blipFill>
        <p:spPr>
          <a:xfrm>
            <a:off x="923745" y="2730517"/>
            <a:ext cx="2806920" cy="1440000"/>
          </a:xfrm>
          <a:prstGeom prst="rect">
            <a:avLst/>
          </a:prstGeom>
          <a:ln w="0">
            <a:noFill/>
          </a:ln>
        </p:spPr>
      </p:pic>
      <p:pic>
        <p:nvPicPr>
          <p:cNvPr id="267" name="Kép 2"/>
          <p:cNvPicPr/>
          <p:nvPr/>
        </p:nvPicPr>
        <p:blipFill>
          <a:blip r:embed="rId8"/>
          <a:stretch/>
        </p:blipFill>
        <p:spPr>
          <a:xfrm>
            <a:off x="4788501" y="4480390"/>
            <a:ext cx="3278880" cy="1844280"/>
          </a:xfrm>
          <a:prstGeom prst="rect">
            <a:avLst/>
          </a:prstGeom>
          <a:ln w="0">
            <a:noFill/>
          </a:ln>
        </p:spPr>
      </p:pic>
      <p:pic>
        <p:nvPicPr>
          <p:cNvPr id="6" name="Kép helye 6"/>
          <p:cNvPicPr/>
          <p:nvPr/>
        </p:nvPicPr>
        <p:blipFill>
          <a:blip r:embed="rId9"/>
          <a:srcRect l="7125" r="7125"/>
          <a:stretch/>
        </p:blipFill>
        <p:spPr>
          <a:xfrm>
            <a:off x="10172160" y="96480"/>
            <a:ext cx="1888920" cy="6944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zövegdoboz 6"/>
          <p:cNvSpPr/>
          <p:nvPr/>
        </p:nvSpPr>
        <p:spPr>
          <a:xfrm>
            <a:off x="634680" y="3132720"/>
            <a:ext cx="9143280" cy="1430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hu-HU" sz="4400" b="1" strike="noStrike" spc="-1" dirty="0">
                <a:solidFill>
                  <a:srgbClr val="90C226"/>
                </a:solidFill>
                <a:latin typeface="Cambria"/>
                <a:ea typeface="DejaVu Sans"/>
              </a:rPr>
              <a:t>Sikeres pályázást </a:t>
            </a:r>
            <a:endParaRPr lang="hu-HU" sz="4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hu-HU" sz="4400" b="1" strike="noStrike" spc="-1" dirty="0">
                <a:solidFill>
                  <a:srgbClr val="90C226"/>
                </a:solidFill>
                <a:latin typeface="Cambria"/>
                <a:ea typeface="DejaVu Sans"/>
              </a:rPr>
              <a:t>kívánunk!</a:t>
            </a:r>
            <a:endParaRPr lang="hu-HU" sz="4400" b="0" strike="noStrike" spc="-1" dirty="0">
              <a:latin typeface="Arial"/>
            </a:endParaRPr>
          </a:p>
        </p:txBody>
      </p:sp>
      <p:sp>
        <p:nvSpPr>
          <p:cNvPr id="270" name="Rectangle 1"/>
          <p:cNvSpPr/>
          <p:nvPr/>
        </p:nvSpPr>
        <p:spPr>
          <a:xfrm>
            <a:off x="2208240" y="2022480"/>
            <a:ext cx="5996160" cy="760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4400" b="1" strike="noStrike" spc="-1" dirty="0" err="1">
                <a:solidFill>
                  <a:srgbClr val="90C226"/>
                </a:solidFill>
                <a:latin typeface="Cambria"/>
                <a:ea typeface="DejaVu Sans"/>
              </a:rPr>
              <a:t>Köszönöm</a:t>
            </a:r>
            <a:r>
              <a:rPr lang="en-US" sz="4400" b="1" strike="noStrike" spc="-1" dirty="0">
                <a:solidFill>
                  <a:srgbClr val="90C226"/>
                </a:solidFill>
                <a:latin typeface="Cambria"/>
                <a:ea typeface="DejaVu Sans"/>
              </a:rPr>
              <a:t> a </a:t>
            </a:r>
            <a:r>
              <a:rPr lang="en-US" sz="4400" b="1" strike="noStrike" spc="-1" dirty="0" err="1">
                <a:solidFill>
                  <a:srgbClr val="90C226"/>
                </a:solidFill>
                <a:latin typeface="Cambria"/>
                <a:ea typeface="DejaVu Sans"/>
              </a:rPr>
              <a:t>figyelmet</a:t>
            </a:r>
            <a:r>
              <a:rPr lang="en-US" sz="4400" b="1" strike="noStrike" spc="-1" dirty="0">
                <a:solidFill>
                  <a:srgbClr val="90C226"/>
                </a:solidFill>
                <a:latin typeface="Cambria"/>
                <a:ea typeface="DejaVu Sans"/>
              </a:rPr>
              <a:t>!</a:t>
            </a:r>
            <a:endParaRPr lang="hu-HU" sz="4400" b="0" strike="noStrike" spc="-1" dirty="0">
              <a:latin typeface="Arial"/>
            </a:endParaRPr>
          </a:p>
        </p:txBody>
      </p:sp>
      <p:pic>
        <p:nvPicPr>
          <p:cNvPr id="5" name="Kép helye 6"/>
          <p:cNvPicPr/>
          <p:nvPr/>
        </p:nvPicPr>
        <p:blipFill>
          <a:blip r:embed="rId3"/>
          <a:srcRect l="7125" r="7125"/>
          <a:stretch/>
        </p:blipFill>
        <p:spPr>
          <a:xfrm>
            <a:off x="10172160" y="96480"/>
            <a:ext cx="1888920" cy="6944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558000" y="268940"/>
            <a:ext cx="8596080" cy="143811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hu-HU" sz="3200" b="1" strike="noStrike" spc="-1" dirty="0">
                <a:solidFill>
                  <a:srgbClr val="90C226"/>
                </a:solidFill>
                <a:latin typeface="Cambria"/>
              </a:rPr>
              <a:t>Civil szervezetek NEA 2024. évi forrásaira benyújtható pályázatok</a:t>
            </a:r>
            <a:endParaRPr lang="hu-HU" sz="3200" b="0" strike="noStrike" spc="-1" dirty="0">
              <a:latin typeface="Arial"/>
            </a:endParaRPr>
          </a:p>
        </p:txBody>
      </p:sp>
      <p:sp>
        <p:nvSpPr>
          <p:cNvPr id="216" name="Téglalap 2"/>
          <p:cNvSpPr/>
          <p:nvPr/>
        </p:nvSpPr>
        <p:spPr>
          <a:xfrm>
            <a:off x="558000" y="2224080"/>
            <a:ext cx="8952840" cy="2650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hu-HU" sz="2400" b="1" strike="noStrike" spc="-1" dirty="0">
                <a:solidFill>
                  <a:srgbClr val="000000"/>
                </a:solidFill>
                <a:latin typeface="Cambria"/>
                <a:ea typeface="DejaVu Sans"/>
              </a:rPr>
              <a:t>összevont </a:t>
            </a:r>
            <a:endParaRPr lang="hu-H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hu-HU" sz="2400" b="1" strike="noStrike" spc="-1" dirty="0">
                <a:solidFill>
                  <a:srgbClr val="000000"/>
                </a:solidFill>
                <a:latin typeface="Cambria"/>
                <a:ea typeface="DejaVu Sans"/>
              </a:rPr>
              <a:t>VAGY</a:t>
            </a:r>
            <a:endParaRPr lang="hu-HU" sz="2400" b="0" strike="noStrike" spc="-1" dirty="0"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hu-HU" sz="2400" b="1" strike="noStrike" spc="-1" dirty="0">
                <a:solidFill>
                  <a:srgbClr val="000000"/>
                </a:solidFill>
                <a:latin typeface="Cambria"/>
                <a:ea typeface="DejaVu Sans"/>
              </a:rPr>
              <a:t>egyszerűsített </a:t>
            </a:r>
            <a:r>
              <a:rPr lang="hu-HU" sz="2400" b="0" strike="noStrike" spc="-1" dirty="0">
                <a:solidFill>
                  <a:srgbClr val="000000"/>
                </a:solidFill>
                <a:latin typeface="Cambria"/>
                <a:ea typeface="DejaVu Sans"/>
              </a:rPr>
              <a:t>pályázat</a:t>
            </a:r>
            <a:endParaRPr lang="hu-H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hu-HU" sz="2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lang="hu-HU" sz="2400" b="1" strike="noStrike" spc="-1" dirty="0">
                <a:solidFill>
                  <a:srgbClr val="000000"/>
                </a:solidFill>
                <a:latin typeface="Cambria"/>
                <a:ea typeface="DejaVu Sans"/>
              </a:rPr>
              <a:t>A pályázati kiírások egyszerre jelennek meg </a:t>
            </a:r>
            <a:r>
              <a:rPr lang="hu-HU" sz="2400" b="1" strike="noStrike" spc="-1" dirty="0">
                <a:solidFill>
                  <a:srgbClr val="FF0000"/>
                </a:solidFill>
                <a:latin typeface="Cambria"/>
                <a:ea typeface="DejaVu Sans"/>
              </a:rPr>
              <a:t>2023. október 2-án</a:t>
            </a:r>
            <a:r>
              <a:rPr lang="hu-HU" sz="2400" b="1" strike="noStrike" spc="-1" dirty="0">
                <a:solidFill>
                  <a:srgbClr val="000000"/>
                </a:solidFill>
                <a:latin typeface="Cambria"/>
                <a:ea typeface="DejaVu Sans"/>
              </a:rPr>
              <a:t>, de egyszerűsített pályázat beadására várhatóan csak </a:t>
            </a:r>
            <a:r>
              <a:rPr lang="hu-HU" sz="2400" b="1" strike="noStrike" spc="-1" dirty="0">
                <a:solidFill>
                  <a:srgbClr val="FF0000"/>
                </a:solidFill>
                <a:latin typeface="Cambria"/>
                <a:ea typeface="DejaVu Sans"/>
              </a:rPr>
              <a:t>október 16-tól </a:t>
            </a:r>
            <a:r>
              <a:rPr lang="hu-HU" sz="2400" b="1" strike="noStrike" spc="-1" dirty="0">
                <a:solidFill>
                  <a:srgbClr val="000000"/>
                </a:solidFill>
                <a:latin typeface="Cambria"/>
                <a:ea typeface="DejaVu Sans"/>
              </a:rPr>
              <a:t>lesz lehetőség</a:t>
            </a:r>
            <a:r>
              <a:rPr lang="hu-HU" sz="2400" b="0" strike="noStrike" spc="-1" dirty="0">
                <a:solidFill>
                  <a:srgbClr val="000000"/>
                </a:solidFill>
                <a:latin typeface="Cambria"/>
                <a:ea typeface="DejaVu Sans"/>
              </a:rPr>
              <a:t>. </a:t>
            </a:r>
            <a:endParaRPr lang="hu-HU" sz="2400" b="0" strike="noStrike" spc="-1" dirty="0">
              <a:latin typeface="Arial"/>
            </a:endParaRPr>
          </a:p>
        </p:txBody>
      </p:sp>
      <p:pic>
        <p:nvPicPr>
          <p:cNvPr id="217" name="Kép helye 6"/>
          <p:cNvPicPr/>
          <p:nvPr/>
        </p:nvPicPr>
        <p:blipFill>
          <a:blip r:embed="rId2"/>
          <a:srcRect l="7125" r="7125"/>
          <a:stretch/>
        </p:blipFill>
        <p:spPr>
          <a:xfrm>
            <a:off x="10172160" y="96480"/>
            <a:ext cx="1888920" cy="6944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623371" y="340920"/>
            <a:ext cx="8596080" cy="617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hu-HU" sz="3200" b="1" strike="noStrike" spc="-1" dirty="0">
                <a:solidFill>
                  <a:srgbClr val="90C226"/>
                </a:solidFill>
                <a:latin typeface="Cambria"/>
              </a:rPr>
              <a:t>ÖSSZEVONT PÁLYÁZATI KIÍRÁS</a:t>
            </a:r>
            <a:endParaRPr lang="hu-HU" sz="3200" b="0" strike="noStrike" spc="-1" dirty="0">
              <a:latin typeface="Arial"/>
            </a:endParaRPr>
          </a:p>
        </p:txBody>
      </p:sp>
      <p:sp>
        <p:nvSpPr>
          <p:cNvPr id="220" name="Téglalap 3"/>
          <p:cNvSpPr/>
          <p:nvPr/>
        </p:nvSpPr>
        <p:spPr>
          <a:xfrm>
            <a:off x="819000" y="1556640"/>
            <a:ext cx="8667000" cy="4509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  <a:buNone/>
            </a:pPr>
            <a:r>
              <a:rPr lang="hu-HU" sz="1800" b="0" strike="noStrike" spc="-1" dirty="0">
                <a:solidFill>
                  <a:srgbClr val="000000"/>
                </a:solidFill>
                <a:latin typeface="Cambria"/>
                <a:ea typeface="DejaVu Sans"/>
              </a:rPr>
              <a:t>Célja, hogy a pályázó részére egyszerűbbé váljon a támogatási igény benyújtása: egy pályázati adatlap kitöltésével van lehetőség:</a:t>
            </a:r>
            <a:endParaRPr lang="hu-HU" sz="1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lang="hu-HU" sz="1800" b="0" strike="noStrike" spc="-1" dirty="0">
              <a:latin typeface="Arial"/>
            </a:endParaRPr>
          </a:p>
          <a:p>
            <a:pPr marL="285840" indent="-285840" algn="just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Font typeface="Arial"/>
              <a:buChar char="•"/>
            </a:pPr>
            <a:r>
              <a:rPr lang="hu-HU" sz="1800" b="1" strike="noStrike" spc="-1" dirty="0">
                <a:solidFill>
                  <a:srgbClr val="000000"/>
                </a:solidFill>
                <a:latin typeface="Cambria"/>
                <a:ea typeface="DejaVu Sans"/>
              </a:rPr>
              <a:t>kizárólag működési </a:t>
            </a:r>
            <a:endParaRPr lang="hu-HU" sz="1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lang="hu-HU" sz="1800" b="0" strike="noStrike" spc="-1" dirty="0">
                <a:solidFill>
                  <a:srgbClr val="000000"/>
                </a:solidFill>
                <a:latin typeface="Cambria"/>
                <a:ea typeface="DejaVu Sans"/>
              </a:rPr>
              <a:t>	vagy </a:t>
            </a:r>
            <a:endParaRPr lang="hu-HU" sz="1800" b="0" strike="noStrike" spc="-1" dirty="0">
              <a:latin typeface="Arial"/>
            </a:endParaRPr>
          </a:p>
          <a:p>
            <a:pPr marL="285840" indent="-2858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hu-HU" sz="1800" b="1" strike="noStrike" spc="-1" dirty="0">
                <a:solidFill>
                  <a:srgbClr val="000000"/>
                </a:solidFill>
                <a:latin typeface="Cambria"/>
                <a:ea typeface="DejaVu Sans"/>
              </a:rPr>
              <a:t>„vegyes” (szakmai és működési költségeket is tartalmazó) </a:t>
            </a:r>
            <a:r>
              <a:rPr lang="hu-HU" sz="1800" b="0" strike="noStrike" spc="-1" dirty="0">
                <a:solidFill>
                  <a:srgbClr val="000000"/>
                </a:solidFill>
                <a:latin typeface="Cambria"/>
                <a:ea typeface="DejaVu Sans"/>
              </a:rPr>
              <a:t>pályázat benyújtására.</a:t>
            </a:r>
            <a:endParaRPr lang="hu-HU" sz="1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601"/>
              </a:spcBef>
              <a:buNone/>
            </a:pPr>
            <a:r>
              <a:rPr lang="hu-HU" sz="1800" b="1" strike="noStrike" spc="-1" dirty="0">
                <a:solidFill>
                  <a:srgbClr val="000000"/>
                </a:solidFill>
                <a:latin typeface="Cambria"/>
                <a:ea typeface="DejaVu Sans"/>
              </a:rPr>
              <a:t>Jogosultak</a:t>
            </a:r>
            <a:r>
              <a:rPr lang="hu-HU" sz="1800" b="0" strike="noStrike" spc="-1" dirty="0">
                <a:solidFill>
                  <a:srgbClr val="000000"/>
                </a:solidFill>
                <a:latin typeface="Cambria"/>
                <a:ea typeface="DejaVu Sans"/>
              </a:rPr>
              <a:t> (hatókörtől függetlenül):</a:t>
            </a:r>
            <a:endParaRPr lang="hu-HU" sz="1800" b="0" strike="noStrike" spc="-1" dirty="0">
              <a:latin typeface="Arial"/>
            </a:endParaRPr>
          </a:p>
          <a:p>
            <a:pPr marL="216000" indent="-285840" algn="just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lang="hu-HU" sz="1800" b="0" strike="noStrike" spc="-1" dirty="0">
                <a:solidFill>
                  <a:srgbClr val="000000"/>
                </a:solidFill>
                <a:latin typeface="Cambria"/>
                <a:ea typeface="DejaVu Sans"/>
              </a:rPr>
              <a:t>egyesület,</a:t>
            </a:r>
            <a:endParaRPr lang="hu-HU" sz="1800" b="0" strike="noStrike" spc="-1" dirty="0">
              <a:latin typeface="Arial"/>
            </a:endParaRPr>
          </a:p>
          <a:p>
            <a:pPr marL="285840" indent="-2858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hu-HU" sz="1800" b="0" strike="noStrike" spc="-1" dirty="0">
                <a:solidFill>
                  <a:srgbClr val="000000"/>
                </a:solidFill>
                <a:latin typeface="Cambria"/>
                <a:ea typeface="DejaVu Sans"/>
              </a:rPr>
              <a:t>alapítvány,</a:t>
            </a:r>
            <a:endParaRPr lang="hu-HU" sz="1800" b="0" strike="noStrike" spc="-1" dirty="0">
              <a:latin typeface="Arial"/>
            </a:endParaRPr>
          </a:p>
          <a:p>
            <a:pPr marL="285840" indent="-2858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hu-HU" sz="1800" b="0" strike="noStrike" spc="-1" dirty="0">
                <a:solidFill>
                  <a:srgbClr val="000000"/>
                </a:solidFill>
                <a:latin typeface="Cambria"/>
                <a:ea typeface="DejaVu Sans"/>
              </a:rPr>
              <a:t>szövetség,</a:t>
            </a:r>
            <a:endParaRPr lang="hu-HU" sz="1800" b="0" strike="noStrike" spc="-1" dirty="0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hu-HU" sz="1800" b="0" strike="noStrike" spc="-1" dirty="0">
                <a:solidFill>
                  <a:srgbClr val="000000"/>
                </a:solidFill>
                <a:latin typeface="Cambria"/>
                <a:ea typeface="DejaVu Sans"/>
              </a:rPr>
              <a:t>határon túli civil szervezet önállóan pályázhat:</a:t>
            </a:r>
            <a:r>
              <a:rPr dirty="0"/>
              <a:t/>
            </a:r>
            <a:br>
              <a:rPr dirty="0"/>
            </a:br>
            <a:r>
              <a:rPr lang="hu-HU" sz="1800" b="0" strike="noStrike" spc="-1" dirty="0">
                <a:solidFill>
                  <a:srgbClr val="000000"/>
                </a:solidFill>
                <a:latin typeface="Cambria"/>
                <a:ea typeface="DejaVu Sans"/>
              </a:rPr>
              <a:t>- amennyiben korábban egy alkalommal NEA pályázatban társpályázó volt;</a:t>
            </a:r>
            <a:r>
              <a:rPr dirty="0"/>
              <a:t/>
            </a:r>
            <a:br>
              <a:rPr dirty="0"/>
            </a:br>
            <a:r>
              <a:rPr lang="hu-HU" sz="1800" b="0" strike="noStrike" spc="-1" dirty="0">
                <a:solidFill>
                  <a:srgbClr val="000000"/>
                </a:solidFill>
                <a:latin typeface="Cambria"/>
                <a:ea typeface="DejaVu Sans"/>
              </a:rPr>
              <a:t>- a pályázati kiírás lehetővé teszi;</a:t>
            </a:r>
            <a:r>
              <a:rPr dirty="0"/>
              <a:t/>
            </a:r>
            <a:br>
              <a:rPr dirty="0"/>
            </a:br>
            <a:r>
              <a:rPr lang="hu-HU" sz="1800" b="0" strike="noStrike" spc="-1" dirty="0">
                <a:solidFill>
                  <a:srgbClr val="000000"/>
                </a:solidFill>
                <a:latin typeface="Cambria"/>
                <a:ea typeface="DejaVu Sans"/>
              </a:rPr>
              <a:t>- ugyanabban az évben társpályázóként NEA támogatásra nem pályázik;</a:t>
            </a:r>
            <a:endParaRPr lang="hu-HU" sz="1800" b="0" strike="noStrike" spc="-1" dirty="0">
              <a:latin typeface="Arial"/>
            </a:endParaRPr>
          </a:p>
        </p:txBody>
      </p:sp>
      <p:pic>
        <p:nvPicPr>
          <p:cNvPr id="5" name="Kép helye 6"/>
          <p:cNvPicPr/>
          <p:nvPr/>
        </p:nvPicPr>
        <p:blipFill>
          <a:blip r:embed="rId2"/>
          <a:srcRect l="7125" r="7125"/>
          <a:stretch/>
        </p:blipFill>
        <p:spPr>
          <a:xfrm>
            <a:off x="10172160" y="96480"/>
            <a:ext cx="1888920" cy="6944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750960" y="199637"/>
            <a:ext cx="8596080" cy="983704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hu-HU" sz="3200" b="1" strike="noStrike" spc="-1" dirty="0">
                <a:solidFill>
                  <a:srgbClr val="90C226"/>
                </a:solidFill>
                <a:latin typeface="Cambria"/>
              </a:rPr>
              <a:t>ÖSSZEVONT PÁLYÁZATI KIÍRÁS</a:t>
            </a:r>
            <a:r>
              <a:rPr sz="3200" dirty="0"/>
              <a:t/>
            </a:r>
            <a:br>
              <a:rPr sz="3200" dirty="0"/>
            </a:br>
            <a:r>
              <a:rPr lang="hu-HU" sz="3200" b="1" strike="noStrike" spc="-1" dirty="0">
                <a:solidFill>
                  <a:srgbClr val="90C226"/>
                </a:solidFill>
                <a:latin typeface="Cambria"/>
              </a:rPr>
              <a:t>Tanácsi </a:t>
            </a:r>
            <a:r>
              <a:rPr lang="hu-HU" sz="3200" b="1" strike="noStrike" spc="-1" dirty="0" smtClean="0">
                <a:solidFill>
                  <a:srgbClr val="90C226"/>
                </a:solidFill>
                <a:latin typeface="Cambria"/>
              </a:rPr>
              <a:t>irányelvek -1</a:t>
            </a:r>
            <a:endParaRPr lang="hu-HU" sz="3200" b="0" strike="noStrike" spc="-1" dirty="0">
              <a:latin typeface="Arial"/>
            </a:endParaRPr>
          </a:p>
        </p:txBody>
      </p:sp>
      <p:sp>
        <p:nvSpPr>
          <p:cNvPr id="223" name="Téglalap 4"/>
          <p:cNvSpPr/>
          <p:nvPr/>
        </p:nvSpPr>
        <p:spPr>
          <a:xfrm>
            <a:off x="750960" y="1818720"/>
            <a:ext cx="8771760" cy="47998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  <a:buNone/>
            </a:pPr>
            <a:r>
              <a:rPr lang="hu-HU" sz="1800" b="1" u="sng" strike="noStrike" spc="-1" dirty="0">
                <a:solidFill>
                  <a:srgbClr val="000000"/>
                </a:solidFill>
                <a:uFillTx/>
                <a:latin typeface="Cambria"/>
                <a:ea typeface="DejaVu Sans"/>
              </a:rPr>
              <a:t>1 pályázat benyújtására van lehetőség:</a:t>
            </a:r>
            <a:endParaRPr lang="hu-HU" sz="1800" b="0" strike="noStrike" spc="-1" dirty="0">
              <a:latin typeface="Arial"/>
            </a:endParaRPr>
          </a:p>
          <a:p>
            <a:pPr marL="285840" indent="-2858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hu-HU" sz="1800" b="1" strike="noStrike" spc="-1" dirty="0">
                <a:solidFill>
                  <a:srgbClr val="000000"/>
                </a:solidFill>
                <a:latin typeface="Cambria"/>
                <a:ea typeface="DejaVu Sans"/>
              </a:rPr>
              <a:t>egyszerűsített </a:t>
            </a:r>
            <a:r>
              <a:rPr lang="hu-HU" sz="1800" b="0" strike="noStrike" spc="-1" dirty="0">
                <a:solidFill>
                  <a:srgbClr val="000000"/>
                </a:solidFill>
                <a:latin typeface="Cambria"/>
                <a:ea typeface="DejaVu Sans"/>
              </a:rPr>
              <a:t>(NEAG-KP-1-2024), </a:t>
            </a:r>
            <a:endParaRPr lang="hu-HU" sz="1800" b="0" strike="noStrike" spc="-1" dirty="0">
              <a:latin typeface="Arial"/>
            </a:endParaRPr>
          </a:p>
          <a:p>
            <a:pPr marL="285840" indent="-2858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hu-HU" sz="1800" b="1" strike="noStrike" spc="-1" dirty="0">
                <a:solidFill>
                  <a:srgbClr val="000000"/>
                </a:solidFill>
                <a:latin typeface="Cambria"/>
                <a:ea typeface="DejaVu Sans"/>
              </a:rPr>
              <a:t>összevont működési </a:t>
            </a:r>
            <a:r>
              <a:rPr lang="hu-HU" sz="1800" b="0" strike="noStrike" spc="-1" dirty="0">
                <a:solidFill>
                  <a:srgbClr val="000000"/>
                </a:solidFill>
                <a:latin typeface="Cambria"/>
                <a:ea typeface="DejaVu Sans"/>
              </a:rPr>
              <a:t>(NEAO-KP-1-2024/1; NEAO-KP-1-2024/3; NEAO-KP-1-2024/5; NEAO-KP-1-2024/7; NEAO-KP-1-2024/9) és a </a:t>
            </a:r>
            <a:endParaRPr lang="hu-HU" sz="1800" b="0" strike="noStrike" spc="-1" dirty="0">
              <a:latin typeface="Arial"/>
            </a:endParaRPr>
          </a:p>
          <a:p>
            <a:pPr marL="285840" indent="-285840" algn="just">
              <a:buClr>
                <a:srgbClr val="000000"/>
              </a:buClr>
              <a:buFont typeface="Arial"/>
              <a:buChar char="•"/>
            </a:pPr>
            <a:r>
              <a:rPr lang="hu-HU" sz="1800" b="1" strike="noStrike" spc="-1" dirty="0">
                <a:solidFill>
                  <a:srgbClr val="000000"/>
                </a:solidFill>
                <a:latin typeface="Cambria"/>
                <a:ea typeface="DejaVu Sans"/>
              </a:rPr>
              <a:t>normatív </a:t>
            </a:r>
            <a:r>
              <a:rPr lang="hu-HU" sz="1800" b="0" strike="noStrike" spc="-1" dirty="0">
                <a:solidFill>
                  <a:srgbClr val="000000"/>
                </a:solidFill>
                <a:latin typeface="Cambria"/>
                <a:ea typeface="DejaVu Sans"/>
              </a:rPr>
              <a:t>(NEAN-KP-1-2024) </a:t>
            </a:r>
            <a:r>
              <a:rPr lang="hu-HU" sz="1800" b="1" strike="noStrike" spc="-1" dirty="0" smtClean="0">
                <a:solidFill>
                  <a:srgbClr val="000000"/>
                </a:solidFill>
                <a:latin typeface="Cambria"/>
                <a:ea typeface="DejaVu Sans"/>
              </a:rPr>
              <a:t>pályázati kategóriákban ;</a:t>
            </a:r>
          </a:p>
          <a:p>
            <a:pPr algn="just">
              <a:buClr>
                <a:srgbClr val="000000"/>
              </a:buClr>
            </a:pPr>
            <a:endParaRPr lang="hu-HU" sz="1800" b="1" u="sng" strike="noStrike" spc="-1" dirty="0" smtClean="0">
              <a:solidFill>
                <a:srgbClr val="000000"/>
              </a:solidFill>
              <a:uFillTx/>
              <a:latin typeface="Cambria"/>
              <a:ea typeface="DejaVu Sans"/>
            </a:endParaRPr>
          </a:p>
          <a:p>
            <a:pPr algn="just">
              <a:buClr>
                <a:srgbClr val="000000"/>
              </a:buClr>
            </a:pPr>
            <a:r>
              <a:rPr lang="hu-HU" sz="1800" b="1" u="sng" strike="noStrike" spc="-1" dirty="0" smtClean="0">
                <a:solidFill>
                  <a:srgbClr val="000000"/>
                </a:solidFill>
                <a:uFillTx/>
                <a:latin typeface="Cambria"/>
                <a:ea typeface="DejaVu Sans"/>
              </a:rPr>
              <a:t>2 </a:t>
            </a:r>
            <a:r>
              <a:rPr lang="hu-HU" sz="1800" b="1" u="sng" strike="noStrike" spc="-1" dirty="0">
                <a:solidFill>
                  <a:srgbClr val="000000"/>
                </a:solidFill>
                <a:uFillTx/>
                <a:latin typeface="Cambria"/>
                <a:ea typeface="DejaVu Sans"/>
              </a:rPr>
              <a:t>pályázat benyújtására van lehetőség:</a:t>
            </a:r>
            <a:r>
              <a:rPr lang="hu-HU" sz="1800" b="1" strike="noStrike" spc="-1" dirty="0">
                <a:solidFill>
                  <a:srgbClr val="000000"/>
                </a:solidFill>
                <a:latin typeface="Cambria"/>
                <a:ea typeface="DejaVu Sans"/>
              </a:rPr>
              <a:t> </a:t>
            </a:r>
            <a:endParaRPr lang="hu-HU" sz="1800" b="0" strike="noStrike" spc="-1" dirty="0">
              <a:latin typeface="Arial"/>
            </a:endParaRPr>
          </a:p>
          <a:p>
            <a:pPr marL="285840" indent="-2858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hu-HU" sz="1800" b="1" strike="noStrike" spc="-1" dirty="0">
                <a:solidFill>
                  <a:srgbClr val="000000"/>
                </a:solidFill>
                <a:latin typeface="Cambria"/>
                <a:ea typeface="DejaVu Sans"/>
              </a:rPr>
              <a:t>összevont vegyes </a:t>
            </a:r>
            <a:r>
              <a:rPr lang="hu-HU" sz="1800" strike="noStrike" spc="-1" dirty="0">
                <a:solidFill>
                  <a:srgbClr val="000000"/>
                </a:solidFill>
                <a:latin typeface="Cambria"/>
                <a:ea typeface="DejaVu Sans"/>
              </a:rPr>
              <a:t>pályázati kategóriákban </a:t>
            </a:r>
            <a:r>
              <a:rPr lang="hu-HU" sz="1800" b="1" strike="noStrike" spc="-1" dirty="0">
                <a:solidFill>
                  <a:srgbClr val="000000"/>
                </a:solidFill>
                <a:latin typeface="Cambria"/>
                <a:ea typeface="DejaVu Sans"/>
              </a:rPr>
              <a:t>1 pályázat </a:t>
            </a:r>
            <a:r>
              <a:rPr lang="hu-HU" sz="1800" b="0" strike="noStrike" spc="-1" dirty="0">
                <a:solidFill>
                  <a:srgbClr val="000000"/>
                </a:solidFill>
                <a:latin typeface="Cambria"/>
                <a:ea typeface="DejaVu Sans"/>
              </a:rPr>
              <a:t>nyújtható be </a:t>
            </a:r>
            <a:r>
              <a:rPr lang="hu-HU" sz="1800" b="1" strike="noStrike" spc="-1" dirty="0">
                <a:solidFill>
                  <a:srgbClr val="000000"/>
                </a:solidFill>
                <a:latin typeface="Cambria"/>
                <a:ea typeface="DejaVu Sans"/>
              </a:rPr>
              <a:t>önállóan</a:t>
            </a:r>
            <a:r>
              <a:rPr lang="hu-HU" sz="1800" b="0" strike="noStrike" spc="-1" dirty="0">
                <a:solidFill>
                  <a:srgbClr val="000000"/>
                </a:solidFill>
                <a:latin typeface="Cambria"/>
                <a:ea typeface="DejaVu Sans"/>
              </a:rPr>
              <a:t>, </a:t>
            </a:r>
            <a:r>
              <a:rPr lang="hu-HU" sz="1800" b="1" strike="noStrike" spc="-1" dirty="0">
                <a:solidFill>
                  <a:srgbClr val="000000"/>
                </a:solidFill>
                <a:latin typeface="Cambria"/>
                <a:ea typeface="DejaVu Sans"/>
              </a:rPr>
              <a:t>1 pedig együttesen</a:t>
            </a:r>
            <a:r>
              <a:rPr lang="hu-HU" sz="1800" b="0" strike="noStrike" spc="-1" dirty="0">
                <a:solidFill>
                  <a:srgbClr val="000000"/>
                </a:solidFill>
                <a:latin typeface="Cambria"/>
                <a:ea typeface="DejaVu Sans"/>
              </a:rPr>
              <a:t> - határon túli civil szervezettel (társpályázóval) együttműködésben (NEAO-KP-1-2024/2; NEAO-KP-1-2024/4; NEAO-KP-1-2024/6; NEAO-KP-1-2024/8; NEAO-KP-1-2024/10);</a:t>
            </a:r>
            <a:endParaRPr lang="hu-HU" sz="1800" b="0" strike="noStrike" spc="-1" dirty="0">
              <a:latin typeface="Arial"/>
            </a:endParaRPr>
          </a:p>
          <a:p>
            <a:pPr marL="285840" indent="-2858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hu-HU" sz="1800" b="1" strike="noStrike" spc="-1" dirty="0">
                <a:solidFill>
                  <a:srgbClr val="000000"/>
                </a:solidFill>
                <a:latin typeface="Cambria"/>
                <a:ea typeface="DejaVu Sans"/>
              </a:rPr>
              <a:t>minden kollégiumhoz pályázhat határon túli civil szervezet - társpályázóként vagy önállóan, </a:t>
            </a:r>
            <a:r>
              <a:rPr lang="hu-HU" sz="1800" b="0" strike="noStrike" spc="-1" dirty="0">
                <a:solidFill>
                  <a:srgbClr val="000000"/>
                </a:solidFill>
                <a:latin typeface="Cambria"/>
                <a:ea typeface="DejaVu Sans"/>
              </a:rPr>
              <a:t>(Figyelem: az önállóan pályázó határon túli civil szervezet a pályázat benyújtásának évében  társpályázóként nem pályázhat)</a:t>
            </a:r>
            <a:r>
              <a:rPr lang="hu-HU" sz="1800" b="1" strike="noStrike" spc="-1" dirty="0">
                <a:solidFill>
                  <a:srgbClr val="000000"/>
                </a:solidFill>
                <a:latin typeface="Cambria"/>
                <a:ea typeface="DejaVu Sans"/>
              </a:rPr>
              <a:t>;</a:t>
            </a:r>
            <a:endParaRPr lang="hu-HU" sz="1800" b="0" strike="noStrike" spc="-1" dirty="0">
              <a:latin typeface="Arial"/>
            </a:endParaRPr>
          </a:p>
          <a:p>
            <a:pPr marL="285840" indent="-2858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hu-HU" sz="1800" b="0" strike="noStrike" spc="-1" dirty="0">
                <a:solidFill>
                  <a:srgbClr val="000000"/>
                </a:solidFill>
                <a:latin typeface="Cambria"/>
                <a:ea typeface="DejaVu Sans"/>
              </a:rPr>
              <a:t>a NEA 2024. évi pályázatok esetében </a:t>
            </a:r>
            <a:r>
              <a:rPr lang="hu-HU" sz="1800" b="1" strike="noStrike" spc="-1" dirty="0">
                <a:solidFill>
                  <a:srgbClr val="000000"/>
                </a:solidFill>
                <a:latin typeface="Cambria"/>
                <a:ea typeface="DejaVu Sans"/>
              </a:rPr>
              <a:t>saját forrást nem </a:t>
            </a:r>
            <a:r>
              <a:rPr lang="hu-HU" sz="1800" b="0" strike="noStrike" spc="-1" dirty="0">
                <a:solidFill>
                  <a:srgbClr val="000000"/>
                </a:solidFill>
                <a:latin typeface="Cambria"/>
                <a:ea typeface="DejaVu Sans"/>
              </a:rPr>
              <a:t>kell biztosítani;</a:t>
            </a:r>
            <a:endParaRPr lang="hu-HU" sz="1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lang="hu-HU" sz="1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lang="hu-HU" sz="1800" b="0" strike="noStrike" spc="-1" dirty="0">
              <a:latin typeface="Arial"/>
            </a:endParaRPr>
          </a:p>
        </p:txBody>
      </p:sp>
      <p:pic>
        <p:nvPicPr>
          <p:cNvPr id="5" name="Kép helye 6"/>
          <p:cNvPicPr/>
          <p:nvPr/>
        </p:nvPicPr>
        <p:blipFill>
          <a:blip r:embed="rId2"/>
          <a:srcRect l="7125" r="7125"/>
          <a:stretch/>
        </p:blipFill>
        <p:spPr>
          <a:xfrm>
            <a:off x="10172160" y="96480"/>
            <a:ext cx="1888920" cy="6944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694080" y="208603"/>
            <a:ext cx="8596080" cy="107335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hu-HU" sz="3200" b="1" strike="noStrike" spc="-1" dirty="0">
                <a:solidFill>
                  <a:srgbClr val="90C226"/>
                </a:solidFill>
                <a:latin typeface="Cambria"/>
              </a:rPr>
              <a:t>ÖSSZEVONT PÁLYÁZATI KIÍRÁS</a:t>
            </a:r>
            <a:r>
              <a:rPr sz="3200" dirty="0"/>
              <a:t/>
            </a:r>
            <a:br>
              <a:rPr sz="3200" dirty="0"/>
            </a:br>
            <a:r>
              <a:rPr lang="hu-HU" sz="3200" b="1" strike="noStrike" spc="-1" dirty="0">
                <a:solidFill>
                  <a:srgbClr val="90C226"/>
                </a:solidFill>
                <a:latin typeface="Cambria"/>
              </a:rPr>
              <a:t>Tanácsi </a:t>
            </a:r>
            <a:r>
              <a:rPr lang="hu-HU" sz="3200" b="1" strike="noStrike" spc="-1" dirty="0" smtClean="0">
                <a:solidFill>
                  <a:srgbClr val="90C226"/>
                </a:solidFill>
                <a:latin typeface="Cambria"/>
              </a:rPr>
              <a:t>irányelvek - 2</a:t>
            </a:r>
            <a:endParaRPr lang="hu-HU" sz="3200" b="0" strike="noStrike" spc="-1" dirty="0">
              <a:latin typeface="Arial"/>
            </a:endParaRPr>
          </a:p>
        </p:txBody>
      </p:sp>
      <p:sp>
        <p:nvSpPr>
          <p:cNvPr id="226" name="Téglalap 4"/>
          <p:cNvSpPr/>
          <p:nvPr/>
        </p:nvSpPr>
        <p:spPr>
          <a:xfrm>
            <a:off x="694080" y="1606680"/>
            <a:ext cx="8771760" cy="409197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  <a:buClr>
                <a:srgbClr val="000000"/>
              </a:buClr>
            </a:pPr>
            <a:r>
              <a:rPr lang="hu-HU" sz="1800" b="1" strike="noStrike" spc="-1" dirty="0">
                <a:solidFill>
                  <a:srgbClr val="000000"/>
                </a:solidFill>
                <a:latin typeface="Cambria"/>
                <a:ea typeface="DejaVu Sans"/>
              </a:rPr>
              <a:t>El nem számolható költségek köre </a:t>
            </a:r>
            <a:r>
              <a:rPr lang="hu-HU" sz="1800" b="1" strike="noStrike" spc="-1" dirty="0" smtClean="0">
                <a:solidFill>
                  <a:srgbClr val="000000"/>
                </a:solidFill>
                <a:latin typeface="Cambria"/>
                <a:ea typeface="DejaVu Sans"/>
              </a:rPr>
              <a:t>változatlan:</a:t>
            </a:r>
          </a:p>
          <a:p>
            <a:pPr algn="just">
              <a:lnSpc>
                <a:spcPct val="100000"/>
              </a:lnSpc>
              <a:buClr>
                <a:srgbClr val="000000"/>
              </a:buClr>
            </a:pPr>
            <a:endParaRPr lang="hu-HU" spc="-1" dirty="0">
              <a:latin typeface="Arial"/>
            </a:endParaRPr>
          </a:p>
          <a:p>
            <a:pPr marL="285750" indent="-285750" algn="just">
              <a:lnSpc>
                <a:spcPct val="10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hu-HU" sz="1600" b="1" strike="noStrike" spc="-1" dirty="0" smtClean="0">
                <a:solidFill>
                  <a:srgbClr val="000000"/>
                </a:solidFill>
                <a:latin typeface="Cambria"/>
                <a:ea typeface="DejaVu Sans"/>
              </a:rPr>
              <a:t>gépjármű</a:t>
            </a:r>
            <a:r>
              <a:rPr lang="hu-HU" sz="1600" b="0" strike="noStrike" spc="-1" dirty="0">
                <a:solidFill>
                  <a:srgbClr val="000000"/>
                </a:solidFill>
                <a:latin typeface="Cambria"/>
                <a:ea typeface="DejaVu Sans"/>
              </a:rPr>
              <a:t>* </a:t>
            </a:r>
            <a:r>
              <a:rPr lang="hu-HU" sz="1600" b="0" strike="noStrike" spc="-1" dirty="0" smtClean="0">
                <a:solidFill>
                  <a:srgbClr val="000000"/>
                </a:solidFill>
                <a:latin typeface="Cambria"/>
                <a:ea typeface="DejaVu Sans"/>
              </a:rPr>
              <a:t>beszerzése;</a:t>
            </a:r>
          </a:p>
          <a:p>
            <a:pPr marL="285750" indent="-285750" algn="just">
              <a:lnSpc>
                <a:spcPct val="10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hu-HU" sz="1600" b="1" strike="noStrike" spc="-1" dirty="0" smtClean="0">
                <a:solidFill>
                  <a:srgbClr val="000000"/>
                </a:solidFill>
                <a:latin typeface="Cambria"/>
                <a:ea typeface="DejaVu Sans"/>
              </a:rPr>
              <a:t>a </a:t>
            </a:r>
            <a:r>
              <a:rPr lang="hu-HU" sz="1600" b="1" strike="noStrike" spc="-1" dirty="0">
                <a:solidFill>
                  <a:srgbClr val="000000"/>
                </a:solidFill>
                <a:latin typeface="Cambria"/>
                <a:ea typeface="DejaVu Sans"/>
              </a:rPr>
              <a:t>gépjármű felújítási költsége </a:t>
            </a:r>
            <a:r>
              <a:rPr lang="hu-HU" sz="1600" b="0" strike="noStrike" spc="-1" dirty="0">
                <a:solidFill>
                  <a:srgbClr val="000000"/>
                </a:solidFill>
                <a:latin typeface="Cambria"/>
                <a:ea typeface="DejaVu Sans"/>
              </a:rPr>
              <a:t>– Kivétel: ha a felújítás a  gépjármű </a:t>
            </a:r>
            <a:r>
              <a:rPr lang="hu-HU" sz="1600" b="0" strike="noStrike" spc="-1" dirty="0" smtClean="0">
                <a:solidFill>
                  <a:srgbClr val="000000"/>
                </a:solidFill>
                <a:latin typeface="Cambria"/>
                <a:ea typeface="DejaVu Sans"/>
              </a:rPr>
              <a:t>használhatóságának </a:t>
            </a:r>
            <a:r>
              <a:rPr lang="hu-HU" sz="1600" b="0" strike="noStrike" spc="-1" dirty="0">
                <a:solidFill>
                  <a:srgbClr val="000000"/>
                </a:solidFill>
                <a:latin typeface="Cambria"/>
                <a:ea typeface="DejaVu Sans"/>
              </a:rPr>
              <a:t>jellegváltása miatt a </a:t>
            </a:r>
            <a:r>
              <a:rPr lang="hu-HU" b="0" strike="noStrike" spc="-1" dirty="0">
                <a:solidFill>
                  <a:srgbClr val="000000"/>
                </a:solidFill>
                <a:latin typeface="Cambria"/>
                <a:ea typeface="DejaVu Sans"/>
              </a:rPr>
              <a:t>civil</a:t>
            </a:r>
            <a:r>
              <a:rPr lang="hu-HU" sz="1600" b="0" strike="noStrike" spc="-1" dirty="0">
                <a:solidFill>
                  <a:srgbClr val="000000"/>
                </a:solidFill>
                <a:latin typeface="Cambria"/>
                <a:ea typeface="DejaVu Sans"/>
              </a:rPr>
              <a:t> szervezet feladatainak ellátására alkalmassá </a:t>
            </a:r>
            <a:r>
              <a:rPr lang="hu-HU" sz="1600" b="0" strike="noStrike" spc="-1" dirty="0" smtClean="0">
                <a:solidFill>
                  <a:srgbClr val="000000"/>
                </a:solidFill>
                <a:latin typeface="Cambria"/>
                <a:ea typeface="DejaVu Sans"/>
              </a:rPr>
              <a:t>válik;</a:t>
            </a:r>
          </a:p>
          <a:p>
            <a:pPr marL="285750" indent="-285750" algn="just">
              <a:lnSpc>
                <a:spcPct val="10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hu-HU" sz="1600" b="1" strike="noStrike" spc="-1" dirty="0" smtClean="0">
                <a:solidFill>
                  <a:srgbClr val="000000"/>
                </a:solidFill>
                <a:latin typeface="Cambria"/>
                <a:ea typeface="DejaVu Sans"/>
              </a:rPr>
              <a:t>ingatlan </a:t>
            </a:r>
            <a:r>
              <a:rPr lang="hu-HU" sz="1600" b="1" strike="noStrike" spc="-1" dirty="0">
                <a:solidFill>
                  <a:srgbClr val="000000"/>
                </a:solidFill>
                <a:latin typeface="Cambria"/>
                <a:ea typeface="DejaVu Sans"/>
              </a:rPr>
              <a:t>beszerzés/létesítés </a:t>
            </a:r>
            <a:r>
              <a:rPr lang="hu-HU" sz="1600" b="0" strike="noStrike" spc="-1" dirty="0">
                <a:solidFill>
                  <a:srgbClr val="000000"/>
                </a:solidFill>
                <a:latin typeface="Cambria"/>
                <a:ea typeface="DejaVu Sans"/>
              </a:rPr>
              <a:t>továbbra sem finanszírozható. </a:t>
            </a:r>
            <a:r>
              <a:rPr dirty="0"/>
              <a:t/>
            </a:r>
            <a:br>
              <a:rPr dirty="0"/>
            </a:br>
            <a:r>
              <a:rPr lang="hu-HU" sz="1600" b="1" strike="noStrike" spc="-1" dirty="0">
                <a:solidFill>
                  <a:srgbClr val="000000"/>
                </a:solidFill>
                <a:latin typeface="Cambria"/>
                <a:ea typeface="DejaVu Sans"/>
              </a:rPr>
              <a:t>Kivéve: </a:t>
            </a:r>
            <a:r>
              <a:rPr lang="hu-HU" sz="1600" b="0" strike="noStrike" spc="-1" dirty="0">
                <a:solidFill>
                  <a:srgbClr val="000000"/>
                </a:solidFill>
                <a:latin typeface="Cambria"/>
                <a:ea typeface="DejaVu Sans"/>
              </a:rPr>
              <a:t>az </a:t>
            </a:r>
            <a:r>
              <a:rPr lang="hu-HU" sz="1600" b="1" strike="noStrike" spc="-1" dirty="0">
                <a:solidFill>
                  <a:srgbClr val="000000"/>
                </a:solidFill>
                <a:latin typeface="Cambria"/>
                <a:ea typeface="DejaVu Sans"/>
              </a:rPr>
              <a:t>önkormányzati tulajdonú</a:t>
            </a:r>
            <a:r>
              <a:rPr lang="hu-HU" sz="1600" b="0" strike="noStrike" spc="-1" dirty="0">
                <a:solidFill>
                  <a:srgbClr val="000000"/>
                </a:solidFill>
                <a:latin typeface="Cambria"/>
                <a:ea typeface="DejaVu Sans"/>
              </a:rPr>
              <a:t>, vagy </a:t>
            </a:r>
            <a:r>
              <a:rPr lang="hu-HU" sz="1600" b="1" strike="noStrike" spc="-1" dirty="0">
                <a:solidFill>
                  <a:srgbClr val="000000"/>
                </a:solidFill>
                <a:latin typeface="Cambria"/>
                <a:ea typeface="DejaVu Sans"/>
              </a:rPr>
              <a:t>önkormányzat által alapított 100%-os önkormányzati tulajdonú nonprofit gazdasági társaság tulajdonában/kezelésében lévő</a:t>
            </a:r>
            <a:r>
              <a:rPr lang="hu-HU" sz="1600" b="0" strike="noStrike" spc="-1" dirty="0">
                <a:solidFill>
                  <a:srgbClr val="000000"/>
                </a:solidFill>
                <a:latin typeface="Cambria"/>
                <a:ea typeface="DejaVu Sans"/>
              </a:rPr>
              <a:t>, vagy </a:t>
            </a:r>
            <a:r>
              <a:rPr lang="hu-HU" sz="1600" b="1" strike="noStrike" spc="-1" dirty="0">
                <a:solidFill>
                  <a:srgbClr val="000000"/>
                </a:solidFill>
                <a:latin typeface="Cambria"/>
                <a:ea typeface="DejaVu Sans"/>
              </a:rPr>
              <a:t>egyházi tulajdonú ingatlan felújítása</a:t>
            </a:r>
            <a:r>
              <a:rPr lang="hu-HU" sz="1600" b="0" strike="noStrike" spc="-1" dirty="0">
                <a:solidFill>
                  <a:srgbClr val="000000"/>
                </a:solidFill>
                <a:latin typeface="Cambria"/>
                <a:ea typeface="DejaVu Sans"/>
              </a:rPr>
              <a:t>, melynek </a:t>
            </a:r>
            <a:r>
              <a:rPr lang="hu-HU" sz="1600" b="1" strike="noStrike" spc="-1" dirty="0">
                <a:solidFill>
                  <a:srgbClr val="000000"/>
                </a:solidFill>
                <a:latin typeface="Cambria"/>
                <a:ea typeface="DejaVu Sans"/>
              </a:rPr>
              <a:t>feltétele a civil szervezet és a helyi önkormányzat, gazdasági társaság vagy egyházi jogi személy között legalább a fenntartási időszakra szóló </a:t>
            </a:r>
            <a:r>
              <a:rPr lang="hu-HU" sz="1600" b="0" strike="noStrike" spc="-1" dirty="0">
                <a:solidFill>
                  <a:srgbClr val="000000"/>
                </a:solidFill>
                <a:latin typeface="Cambria"/>
                <a:ea typeface="DejaVu Sans"/>
              </a:rPr>
              <a:t>(5 éves), </a:t>
            </a:r>
            <a:r>
              <a:rPr lang="hu-HU" sz="1600" b="1" strike="noStrike" spc="-1" dirty="0">
                <a:solidFill>
                  <a:srgbClr val="000000"/>
                </a:solidFill>
                <a:latin typeface="Cambria"/>
                <a:ea typeface="DejaVu Sans"/>
              </a:rPr>
              <a:t>ingyenes használatról szóló előzetes megállapodás megléte</a:t>
            </a:r>
            <a:r>
              <a:rPr lang="hu-HU" sz="1600" b="0" strike="noStrike" spc="-1" dirty="0" smtClean="0">
                <a:solidFill>
                  <a:srgbClr val="000000"/>
                </a:solidFill>
                <a:latin typeface="Cambria"/>
                <a:ea typeface="DejaVu Sans"/>
              </a:rPr>
              <a:t>); </a:t>
            </a:r>
          </a:p>
          <a:p>
            <a:pPr marL="285750" indent="-285750" algn="just">
              <a:lnSpc>
                <a:spcPct val="10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hu-HU" sz="1600" spc="-1" dirty="0" smtClean="0">
                <a:solidFill>
                  <a:srgbClr val="000000"/>
                </a:solidFill>
                <a:latin typeface="Cambria"/>
                <a:ea typeface="DejaVu Sans"/>
              </a:rPr>
              <a:t>és </a:t>
            </a:r>
            <a:r>
              <a:rPr lang="hu-HU" sz="1600" spc="-1" dirty="0" smtClean="0">
                <a:latin typeface="Cambria"/>
                <a:ea typeface="DejaVu Sans"/>
              </a:rPr>
              <a:t>további kikötések, amelyet a </a:t>
            </a:r>
            <a:r>
              <a:rPr lang="hu-HU" sz="1600" spc="-1" dirty="0">
                <a:latin typeface="Cambria"/>
                <a:ea typeface="DejaVu Sans"/>
              </a:rPr>
              <a:t>NEA </a:t>
            </a:r>
            <a:r>
              <a:rPr lang="pt-BR" sz="1600" spc="-1" dirty="0">
                <a:latin typeface="Cambria"/>
                <a:ea typeface="DejaVu Sans"/>
              </a:rPr>
              <a:t>Tanács 31/2021.(08.31.) döntése </a:t>
            </a:r>
            <a:r>
              <a:rPr lang="hu-HU" sz="1600" spc="-1" dirty="0" smtClean="0">
                <a:latin typeface="Cambria"/>
                <a:ea typeface="DejaVu Sans"/>
              </a:rPr>
              <a:t>tartalmaz;</a:t>
            </a:r>
          </a:p>
          <a:p>
            <a:pPr algn="just">
              <a:lnSpc>
                <a:spcPct val="100000"/>
              </a:lnSpc>
              <a:buClr>
                <a:srgbClr val="000000"/>
              </a:buClr>
            </a:pPr>
            <a:endParaRPr lang="hu-HU" sz="1600" b="0" strike="noStrike" spc="-1" dirty="0">
              <a:solidFill>
                <a:srgbClr val="000000"/>
              </a:solidFill>
              <a:latin typeface="Cambria"/>
              <a:ea typeface="DejaVu Sans"/>
            </a:endParaRPr>
          </a:p>
          <a:p>
            <a:pPr algn="just">
              <a:lnSpc>
                <a:spcPct val="100000"/>
              </a:lnSpc>
              <a:buClr>
                <a:srgbClr val="000000"/>
              </a:buClr>
            </a:pPr>
            <a:endParaRPr lang="hu-HU" sz="1600" spc="-1" dirty="0" smtClean="0">
              <a:solidFill>
                <a:srgbClr val="000000"/>
              </a:solidFill>
              <a:latin typeface="Cambria"/>
              <a:ea typeface="DejaVu Sans"/>
            </a:endParaRPr>
          </a:p>
          <a:p>
            <a:pPr algn="just">
              <a:lnSpc>
                <a:spcPct val="100000"/>
              </a:lnSpc>
              <a:buClr>
                <a:srgbClr val="000000"/>
              </a:buClr>
            </a:pPr>
            <a:r>
              <a:rPr lang="hu-HU" sz="1600" b="0" strike="noStrike" spc="-1" dirty="0" smtClean="0">
                <a:solidFill>
                  <a:srgbClr val="000000"/>
                </a:solidFill>
                <a:latin typeface="Cambria"/>
                <a:ea typeface="DejaVu Sans"/>
              </a:rPr>
              <a:t>*</a:t>
            </a:r>
            <a:r>
              <a:rPr lang="hu-HU" sz="1600" b="0" strike="noStrike" spc="-1" dirty="0">
                <a:solidFill>
                  <a:srgbClr val="000000"/>
                </a:solidFill>
                <a:latin typeface="Cambria"/>
                <a:ea typeface="DejaVu Sans"/>
              </a:rPr>
              <a:t>kivéve a fogyatékkal élők kerekes–székei, mopedjei</a:t>
            </a:r>
            <a:endParaRPr lang="hu-HU" sz="1600" b="0" strike="noStrike" spc="-1" dirty="0">
              <a:latin typeface="Arial"/>
            </a:endParaRPr>
          </a:p>
        </p:txBody>
      </p:sp>
      <p:pic>
        <p:nvPicPr>
          <p:cNvPr id="5" name="Kép helye 6"/>
          <p:cNvPicPr/>
          <p:nvPr/>
        </p:nvPicPr>
        <p:blipFill>
          <a:blip r:embed="rId2"/>
          <a:srcRect l="7125" r="7125"/>
          <a:stretch/>
        </p:blipFill>
        <p:spPr>
          <a:xfrm>
            <a:off x="10172160" y="96480"/>
            <a:ext cx="1888920" cy="6944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547200" y="217567"/>
            <a:ext cx="8596080" cy="103749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hu-HU" sz="3200" b="1" strike="noStrike" spc="-1" dirty="0">
                <a:solidFill>
                  <a:srgbClr val="90C226"/>
                </a:solidFill>
                <a:latin typeface="Cambria"/>
              </a:rPr>
              <a:t>ÖSSZEVONT PÁLYÁZATI KIÍRÁS</a:t>
            </a:r>
            <a:r>
              <a:rPr sz="3200" dirty="0"/>
              <a:t/>
            </a:r>
            <a:br>
              <a:rPr sz="3200" dirty="0"/>
            </a:br>
            <a:r>
              <a:rPr lang="hu-HU" sz="3200" b="1" strike="noStrike" spc="-1" dirty="0">
                <a:solidFill>
                  <a:srgbClr val="90C226"/>
                </a:solidFill>
                <a:latin typeface="Cambria"/>
              </a:rPr>
              <a:t>Működési támogatás</a:t>
            </a:r>
            <a:endParaRPr lang="hu-HU" sz="3200" b="0" strike="noStrike" spc="-1" dirty="0">
              <a:latin typeface="Arial"/>
            </a:endParaRPr>
          </a:p>
        </p:txBody>
      </p:sp>
      <p:sp>
        <p:nvSpPr>
          <p:cNvPr id="229" name="Téglalap 4"/>
          <p:cNvSpPr/>
          <p:nvPr/>
        </p:nvSpPr>
        <p:spPr>
          <a:xfrm>
            <a:off x="1069560" y="1998360"/>
            <a:ext cx="8073720" cy="233764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5840" algn="just">
              <a:lnSpc>
                <a:spcPct val="100000"/>
              </a:lnSpc>
              <a:spcAft>
                <a:spcPts val="600"/>
              </a:spcAft>
              <a:buClr>
                <a:srgbClr val="000000"/>
              </a:buClr>
              <a:buFont typeface="Arial"/>
              <a:buChar char="•"/>
            </a:pPr>
            <a:r>
              <a:rPr lang="hu-HU" sz="1800" b="1" strike="noStrike" spc="-1" dirty="0">
                <a:solidFill>
                  <a:srgbClr val="000000"/>
                </a:solidFill>
                <a:latin typeface="Cambria"/>
                <a:ea typeface="DejaVu Sans"/>
              </a:rPr>
              <a:t>egységes szerkezetben és feltételekkel </a:t>
            </a:r>
            <a:r>
              <a:rPr lang="hu-HU" sz="1800" b="0" strike="noStrike" spc="-1" dirty="0">
                <a:solidFill>
                  <a:srgbClr val="000000"/>
                </a:solidFill>
                <a:latin typeface="Cambria"/>
                <a:ea typeface="DejaVu Sans"/>
              </a:rPr>
              <a:t>jelenik meg mind az öt kollégium esetében;</a:t>
            </a:r>
            <a:endParaRPr lang="hu-HU" sz="1800" b="0" strike="noStrike" spc="-1" dirty="0">
              <a:latin typeface="Arial"/>
            </a:endParaRPr>
          </a:p>
          <a:p>
            <a:pPr marL="285840" indent="-285840" algn="just">
              <a:lnSpc>
                <a:spcPct val="100000"/>
              </a:lnSpc>
              <a:spcAft>
                <a:spcPts val="600"/>
              </a:spcAft>
              <a:buClr>
                <a:srgbClr val="000000"/>
              </a:buClr>
              <a:buFont typeface="Arial"/>
              <a:buChar char="•"/>
            </a:pPr>
            <a:r>
              <a:rPr lang="hu-HU" sz="1800" b="1" strike="noStrike" spc="-1" dirty="0">
                <a:solidFill>
                  <a:srgbClr val="000000"/>
                </a:solidFill>
                <a:latin typeface="Cambria"/>
                <a:ea typeface="DejaVu Sans"/>
              </a:rPr>
              <a:t>egy szervezet egy pályázatot </a:t>
            </a:r>
            <a:r>
              <a:rPr lang="hu-HU" sz="1800" b="0" strike="noStrike" spc="-1" dirty="0">
                <a:solidFill>
                  <a:srgbClr val="000000"/>
                </a:solidFill>
                <a:latin typeface="Cambria"/>
                <a:ea typeface="DejaVu Sans"/>
              </a:rPr>
              <a:t>nyújthat be;</a:t>
            </a:r>
            <a:endParaRPr lang="hu-HU" sz="1800" b="0" strike="noStrike" spc="-1" dirty="0">
              <a:latin typeface="Arial"/>
            </a:endParaRPr>
          </a:p>
          <a:p>
            <a:pPr marL="285840" indent="-285840" algn="just">
              <a:lnSpc>
                <a:spcPct val="100000"/>
              </a:lnSpc>
              <a:spcAft>
                <a:spcPts val="600"/>
              </a:spcAft>
              <a:buClr>
                <a:srgbClr val="000000"/>
              </a:buClr>
              <a:buFont typeface="Arial"/>
              <a:buChar char="•"/>
            </a:pPr>
            <a:r>
              <a:rPr lang="hu-HU" sz="1800" b="0" strike="noStrike" spc="-1" dirty="0">
                <a:solidFill>
                  <a:srgbClr val="000000"/>
                </a:solidFill>
                <a:latin typeface="Cambria"/>
                <a:ea typeface="DejaVu Sans"/>
              </a:rPr>
              <a:t>támogatási összeg: </a:t>
            </a:r>
            <a:r>
              <a:rPr lang="hu-HU" sz="1800" b="1" strike="noStrike" spc="-1" dirty="0">
                <a:solidFill>
                  <a:srgbClr val="FF0000"/>
                </a:solidFill>
                <a:latin typeface="Cambria"/>
                <a:ea typeface="DejaVu Sans"/>
              </a:rPr>
              <a:t>min. </a:t>
            </a:r>
            <a:r>
              <a:rPr lang="hu-HU" b="1" spc="-1" dirty="0">
                <a:solidFill>
                  <a:srgbClr val="FF0000"/>
                </a:solidFill>
                <a:latin typeface="Cambria"/>
                <a:ea typeface="DejaVu Sans"/>
              </a:rPr>
              <a:t>4</a:t>
            </a:r>
            <a:r>
              <a:rPr lang="hu-HU" sz="1800" b="1" strike="noStrike" spc="-1" dirty="0" smtClean="0">
                <a:solidFill>
                  <a:srgbClr val="FF0000"/>
                </a:solidFill>
                <a:latin typeface="Cambria"/>
                <a:ea typeface="DejaVu Sans"/>
              </a:rPr>
              <a:t>00.000</a:t>
            </a:r>
            <a:r>
              <a:rPr lang="hu-HU" sz="1800" b="1" strike="noStrike" spc="-1" dirty="0">
                <a:solidFill>
                  <a:srgbClr val="FF0000"/>
                </a:solidFill>
                <a:latin typeface="Cambria"/>
                <a:ea typeface="DejaVu Sans"/>
              </a:rPr>
              <a:t>,- Ft, </a:t>
            </a:r>
            <a:r>
              <a:rPr lang="hu-HU" sz="1800" b="1" strike="noStrike" spc="-1" dirty="0" err="1">
                <a:solidFill>
                  <a:srgbClr val="FF0000"/>
                </a:solidFill>
                <a:latin typeface="Cambria"/>
                <a:ea typeface="DejaVu Sans"/>
              </a:rPr>
              <a:t>max</a:t>
            </a:r>
            <a:r>
              <a:rPr lang="hu-HU" sz="1800" b="1" strike="noStrike" spc="-1" dirty="0">
                <a:solidFill>
                  <a:srgbClr val="FF0000"/>
                </a:solidFill>
                <a:latin typeface="Cambria"/>
                <a:ea typeface="DejaVu Sans"/>
              </a:rPr>
              <a:t>. 3.000.000,- Ft;</a:t>
            </a:r>
            <a:endParaRPr lang="hu-HU" sz="1800" b="0" strike="noStrike" spc="-1" dirty="0">
              <a:latin typeface="Arial"/>
            </a:endParaRPr>
          </a:p>
          <a:p>
            <a:pPr marL="285840" indent="-285840" algn="just">
              <a:lnSpc>
                <a:spcPct val="100000"/>
              </a:lnSpc>
              <a:spcAft>
                <a:spcPts val="600"/>
              </a:spcAft>
              <a:buClr>
                <a:srgbClr val="000000"/>
              </a:buClr>
              <a:buFont typeface="Arial"/>
              <a:buChar char="•"/>
            </a:pPr>
            <a:r>
              <a:rPr lang="hu-HU" sz="1800" b="1" strike="noStrike" spc="-1" dirty="0">
                <a:solidFill>
                  <a:srgbClr val="000000"/>
                </a:solidFill>
                <a:latin typeface="Cambria"/>
                <a:ea typeface="DejaVu Sans"/>
              </a:rPr>
              <a:t>saját forrást nem kell </a:t>
            </a:r>
            <a:r>
              <a:rPr lang="hu-HU" sz="1800" b="1" strike="noStrike" spc="-1" dirty="0" smtClean="0">
                <a:solidFill>
                  <a:srgbClr val="000000"/>
                </a:solidFill>
                <a:latin typeface="Cambria"/>
                <a:ea typeface="DejaVu Sans"/>
              </a:rPr>
              <a:t>biztosítani; </a:t>
            </a:r>
          </a:p>
          <a:p>
            <a:pPr marL="285840" indent="-285840" algn="just">
              <a:lnSpc>
                <a:spcPct val="100000"/>
              </a:lnSpc>
              <a:spcAft>
                <a:spcPts val="600"/>
              </a:spcAft>
              <a:buClr>
                <a:srgbClr val="000000"/>
              </a:buClr>
              <a:buFont typeface="Arial"/>
              <a:buChar char="•"/>
            </a:pPr>
            <a:r>
              <a:rPr lang="hu-HU" sz="1800" strike="noStrike" spc="-1" dirty="0" smtClean="0">
                <a:solidFill>
                  <a:srgbClr val="000000"/>
                </a:solidFill>
                <a:latin typeface="Cambria"/>
                <a:ea typeface="DejaVu Sans"/>
              </a:rPr>
              <a:t>t</a:t>
            </a:r>
            <a:r>
              <a:rPr lang="hu-HU" spc="-1" dirty="0" smtClean="0">
                <a:solidFill>
                  <a:srgbClr val="000000"/>
                </a:solidFill>
                <a:latin typeface="Cambria"/>
                <a:ea typeface="DejaVu Sans"/>
              </a:rPr>
              <a:t>ámogatás </a:t>
            </a:r>
            <a:r>
              <a:rPr lang="hu-HU" spc="-1" dirty="0">
                <a:solidFill>
                  <a:srgbClr val="000000"/>
                </a:solidFill>
                <a:latin typeface="Cambria"/>
                <a:ea typeface="DejaVu Sans"/>
              </a:rPr>
              <a:t>formája: visszatérítendő vagy vissza nem térítendő támogatás,  100 %-os támogatási előleg formában;</a:t>
            </a:r>
          </a:p>
        </p:txBody>
      </p:sp>
      <p:pic>
        <p:nvPicPr>
          <p:cNvPr id="5" name="Kép helye 6"/>
          <p:cNvPicPr/>
          <p:nvPr/>
        </p:nvPicPr>
        <p:blipFill>
          <a:blip r:embed="rId2"/>
          <a:srcRect l="7125" r="7125"/>
          <a:stretch/>
        </p:blipFill>
        <p:spPr>
          <a:xfrm>
            <a:off x="10172160" y="96480"/>
            <a:ext cx="1888920" cy="6944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677160" y="360000"/>
            <a:ext cx="8596080" cy="956444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hu-HU" sz="3200" b="1" strike="noStrike" spc="-1" dirty="0">
                <a:solidFill>
                  <a:srgbClr val="90C226"/>
                </a:solidFill>
                <a:latin typeface="Cambria"/>
              </a:rPr>
              <a:t>ÖSSZEVONT PÁLYÁZATI KIÍRÁS </a:t>
            </a:r>
            <a:r>
              <a:rPr sz="3200" dirty="0"/>
              <a:t/>
            </a:r>
            <a:br>
              <a:rPr sz="3200" dirty="0"/>
            </a:br>
            <a:r>
              <a:rPr lang="hu-HU" sz="3200" b="1" strike="noStrike" spc="-1" dirty="0">
                <a:solidFill>
                  <a:srgbClr val="90C226"/>
                </a:solidFill>
                <a:latin typeface="Cambria"/>
              </a:rPr>
              <a:t>Vegyes támogatás</a:t>
            </a:r>
            <a:endParaRPr lang="hu-HU" sz="3200" b="0" strike="noStrike" spc="-1" dirty="0">
              <a:latin typeface="Arial"/>
            </a:endParaRPr>
          </a:p>
        </p:txBody>
      </p:sp>
      <p:sp>
        <p:nvSpPr>
          <p:cNvPr id="231" name="Téglalap 2"/>
          <p:cNvSpPr/>
          <p:nvPr/>
        </p:nvSpPr>
        <p:spPr>
          <a:xfrm>
            <a:off x="633600" y="4221953"/>
            <a:ext cx="8639640" cy="190676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750" indent="-285750" algn="just">
              <a:lnSpc>
                <a:spcPct val="100000"/>
              </a:lnSpc>
              <a:spcAft>
                <a:spcPts val="601"/>
              </a:spcAft>
              <a:buFont typeface="Arial" panose="020B0604020202020204" pitchFamily="34" charset="0"/>
              <a:buChar char="•"/>
            </a:pPr>
            <a:r>
              <a:rPr lang="hu-HU" b="0" strike="noStrike" spc="-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az </a:t>
            </a:r>
            <a:r>
              <a:rPr lang="hu-HU" b="1" strike="noStrike" spc="-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utolsó lezárt üzleti </a:t>
            </a:r>
            <a:r>
              <a:rPr lang="hu-HU" b="1" strike="noStrike" spc="-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évről </a:t>
            </a:r>
            <a:r>
              <a:rPr lang="hu-HU" b="1" strike="noStrike" spc="-1" dirty="0" smtClean="0">
                <a:latin typeface="Cambria" panose="02040503050406030204" pitchFamily="18" charset="0"/>
                <a:ea typeface="Cambria" panose="02040503050406030204" pitchFamily="18" charset="0"/>
              </a:rPr>
              <a:t>(2022) </a:t>
            </a:r>
            <a:r>
              <a:rPr lang="hu-HU" b="1" strike="noStrike" spc="-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szóló </a:t>
            </a:r>
            <a:r>
              <a:rPr lang="hu-HU" b="1" strike="noStrike" spc="-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számviteli </a:t>
            </a:r>
            <a:r>
              <a:rPr lang="hu-HU" b="1" strike="noStrike" spc="-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beszámoló</a:t>
            </a:r>
            <a:r>
              <a:rPr lang="hu-HU" b="0" strike="noStrike" spc="-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  <a:endParaRPr lang="hu-HU" b="0" strike="noStrike" spc="-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lnSpc>
                <a:spcPct val="100000"/>
              </a:lnSpc>
              <a:spcAft>
                <a:spcPts val="601"/>
              </a:spcAft>
              <a:buFont typeface="Arial" panose="020B0604020202020204" pitchFamily="34" charset="0"/>
              <a:buChar char="•"/>
            </a:pPr>
            <a:r>
              <a:rPr lang="hu-HU" b="0" strike="noStrike" spc="-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éves összes bevétel: </a:t>
            </a:r>
            <a:r>
              <a:rPr lang="hu-HU" b="1" strike="noStrike" spc="-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75 M Ft-os korlát</a:t>
            </a:r>
            <a:r>
              <a:rPr lang="hu-HU" b="0" strike="noStrike" spc="-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(nem számít bele a számviteli beszámolóval igazolható normatív támogatások összege</a:t>
            </a:r>
            <a:r>
              <a:rPr lang="hu-HU" b="0" strike="noStrike" spc="-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), </a:t>
            </a:r>
            <a:r>
              <a:rPr lang="hu-HU" b="0" strike="noStrike" spc="-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75 M Ft-ot elérő vagy meghaladó bevétel esetén a civil szervezet részére kizárólag működési támogatás nyújtható, visszatérítendő </a:t>
            </a:r>
            <a:r>
              <a:rPr lang="hu-HU" b="0" strike="noStrike" spc="-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formában;</a:t>
            </a:r>
          </a:p>
          <a:p>
            <a:pPr marL="285750" indent="-285750" algn="just">
              <a:lnSpc>
                <a:spcPct val="100000"/>
              </a:lnSpc>
              <a:spcAft>
                <a:spcPts val="601"/>
              </a:spcAft>
              <a:buFont typeface="Arial" panose="020B0604020202020204" pitchFamily="34" charset="0"/>
              <a:buChar char="•"/>
            </a:pPr>
            <a:r>
              <a:rPr lang="hu-HU" b="1" spc="-1" dirty="0">
                <a:solidFill>
                  <a:srgbClr val="000000"/>
                </a:solidFill>
                <a:latin typeface="Cambria"/>
              </a:rPr>
              <a:t>saját forrást nem kell </a:t>
            </a:r>
            <a:r>
              <a:rPr lang="hu-HU" b="1" spc="-1" dirty="0" smtClean="0">
                <a:solidFill>
                  <a:srgbClr val="000000"/>
                </a:solidFill>
                <a:latin typeface="Cambria"/>
              </a:rPr>
              <a:t>biztosítani;</a:t>
            </a:r>
            <a:endParaRPr lang="hu-HU" b="0" strike="noStrike" spc="-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232" name="Tartalom helye 6"/>
          <p:cNvGraphicFramePr/>
          <p:nvPr>
            <p:extLst>
              <p:ext uri="{D42A27DB-BD31-4B8C-83A1-F6EECF244321}">
                <p14:modId xmlns:p14="http://schemas.microsoft.com/office/powerpoint/2010/main" val="2779529666"/>
              </p:ext>
            </p:extLst>
          </p:nvPr>
        </p:nvGraphicFramePr>
        <p:xfrm>
          <a:off x="702000" y="1316444"/>
          <a:ext cx="8571240" cy="2687622"/>
        </p:xfrm>
        <a:graphic>
          <a:graphicData uri="http://schemas.openxmlformats.org/drawingml/2006/table">
            <a:tbl>
              <a:tblPr/>
              <a:tblGrid>
                <a:gridCol w="17467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086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086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086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0976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78030"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hu-HU" sz="1200" b="0" strike="noStrike" spc="-1" dirty="0">
                          <a:solidFill>
                            <a:srgbClr val="000000"/>
                          </a:solidFill>
                          <a:latin typeface="Cambria"/>
                          <a:ea typeface="Cambria"/>
                        </a:rPr>
                        <a:t>NEAO-KP-1-2024</a:t>
                      </a:r>
                      <a:endParaRPr lang="hu-HU" sz="1200" b="0" strike="noStrike" spc="-1" dirty="0">
                        <a:latin typeface="Arial"/>
                      </a:endParaRPr>
                    </a:p>
                  </a:txBody>
                  <a:tcPr marL="6480" marR="6480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80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hu-HU" sz="1200" b="0" strike="noStrike" spc="-1">
                          <a:solidFill>
                            <a:srgbClr val="000000"/>
                          </a:solidFill>
                          <a:latin typeface="Cambria"/>
                          <a:ea typeface="Cambria"/>
                        </a:rPr>
                        <a:t> </a:t>
                      </a:r>
                      <a:endParaRPr lang="hu-HU" sz="1200" b="0" strike="noStrike" spc="-1">
                        <a:latin typeface="Arial"/>
                      </a:endParaRPr>
                    </a:p>
                  </a:txBody>
                  <a:tcPr marL="6480" marR="6480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hu-HU" sz="1200" b="0" strike="noStrike" spc="-1">
                          <a:solidFill>
                            <a:srgbClr val="000000"/>
                          </a:solidFill>
                          <a:latin typeface="Cambria"/>
                          <a:ea typeface="Cambria"/>
                        </a:rPr>
                        <a:t>KK kollégium</a:t>
                      </a:r>
                      <a:endParaRPr lang="hu-HU" sz="1200" b="0" strike="noStrike" spc="-1">
                        <a:latin typeface="Arial"/>
                      </a:endParaRPr>
                    </a:p>
                  </a:txBody>
                  <a:tcPr marL="6480" marR="6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hu-HU" sz="1200" b="0" strike="noStrike" spc="-1">
                          <a:solidFill>
                            <a:srgbClr val="000000"/>
                          </a:solidFill>
                          <a:latin typeface="Cambria"/>
                          <a:ea typeface="Cambria"/>
                        </a:rPr>
                        <a:t>MA kollégium</a:t>
                      </a:r>
                      <a:endParaRPr lang="hu-HU" sz="1200" b="0" strike="noStrike" spc="-1">
                        <a:latin typeface="Arial"/>
                      </a:endParaRPr>
                    </a:p>
                  </a:txBody>
                  <a:tcPr marL="6480" marR="6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hu-HU" sz="1200" b="0" strike="noStrike" spc="-1">
                          <a:solidFill>
                            <a:srgbClr val="000000"/>
                          </a:solidFill>
                          <a:latin typeface="Cambria"/>
                          <a:ea typeface="Cambria"/>
                        </a:rPr>
                        <a:t>NO kollégium</a:t>
                      </a:r>
                      <a:endParaRPr lang="hu-HU" sz="1200" b="0" strike="noStrike" spc="-1">
                        <a:latin typeface="Arial"/>
                      </a:endParaRPr>
                    </a:p>
                  </a:txBody>
                  <a:tcPr marL="6480" marR="6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hu-HU" sz="1200" b="0" strike="noStrike" spc="-1">
                          <a:solidFill>
                            <a:srgbClr val="000000"/>
                          </a:solidFill>
                          <a:latin typeface="Cambria"/>
                          <a:ea typeface="Cambria"/>
                        </a:rPr>
                        <a:t>TF kollégium</a:t>
                      </a:r>
                      <a:endParaRPr lang="hu-HU" sz="1200" b="0" strike="noStrike" spc="-1">
                        <a:latin typeface="Arial"/>
                      </a:endParaRPr>
                    </a:p>
                  </a:txBody>
                  <a:tcPr marL="6480" marR="6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hu-HU" sz="1200" b="0" strike="noStrike" spc="-1">
                          <a:solidFill>
                            <a:srgbClr val="000000"/>
                          </a:solidFill>
                          <a:latin typeface="Cambria"/>
                          <a:ea typeface="Cambria"/>
                        </a:rPr>
                        <a:t>UN kollégium</a:t>
                      </a:r>
                      <a:endParaRPr lang="hu-HU" sz="1200" b="0" strike="noStrike" spc="-1">
                        <a:latin typeface="Arial"/>
                      </a:endParaRPr>
                    </a:p>
                  </a:txBody>
                  <a:tcPr marL="6480" marR="6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33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hu-HU" sz="1200" b="0" strike="noStrike" spc="-1">
                          <a:solidFill>
                            <a:srgbClr val="000000"/>
                          </a:solidFill>
                          <a:latin typeface="Cambria"/>
                          <a:ea typeface="Cambria"/>
                        </a:rPr>
                        <a:t>Beadható szakmai pályázatok száma</a:t>
                      </a:r>
                      <a:endParaRPr lang="hu-HU" sz="1200" b="0" strike="noStrike" spc="-1">
                        <a:latin typeface="Arial"/>
                      </a:endParaRPr>
                    </a:p>
                  </a:txBody>
                  <a:tcPr marL="6480" marR="6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hu-HU" sz="1200" b="0" strike="noStrike" spc="-1" dirty="0">
                          <a:solidFill>
                            <a:srgbClr val="FF0000"/>
                          </a:solidFill>
                          <a:latin typeface="Cambria"/>
                          <a:ea typeface="Cambria"/>
                        </a:rPr>
                        <a:t>1 egyéni (1 hazai vagy 1 határon túli önállóan</a:t>
                      </a:r>
                      <a:r>
                        <a:rPr lang="hu-HU" sz="1200" b="0" strike="noStrike" spc="-1" dirty="0" smtClean="0">
                          <a:solidFill>
                            <a:srgbClr val="FF0000"/>
                          </a:solidFill>
                          <a:latin typeface="Cambria"/>
                          <a:ea typeface="Cambria"/>
                        </a:rPr>
                        <a:t>), </a:t>
                      </a:r>
                      <a:r>
                        <a:rPr lang="hu-HU" sz="1200" b="0" strike="noStrike" spc="-1" dirty="0">
                          <a:solidFill>
                            <a:srgbClr val="FF0000"/>
                          </a:solidFill>
                          <a:latin typeface="Cambria"/>
                          <a:ea typeface="Cambria"/>
                        </a:rPr>
                        <a:t>1 határon túli társpályázóval együttműködésben</a:t>
                      </a:r>
                      <a:endParaRPr lang="hu-HU" sz="1200" b="0" strike="noStrike" spc="-1" dirty="0">
                        <a:latin typeface="Arial"/>
                      </a:endParaRPr>
                    </a:p>
                  </a:txBody>
                  <a:tcPr marL="6480" marR="6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87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hu-HU" sz="1200" b="0" strike="noStrike" spc="-1" dirty="0">
                          <a:solidFill>
                            <a:srgbClr val="000000"/>
                          </a:solidFill>
                          <a:latin typeface="Cambria"/>
                          <a:ea typeface="Cambria"/>
                        </a:rPr>
                        <a:t>Társpályázóval együttműködésben megvalósítható pályázat</a:t>
                      </a:r>
                      <a:endParaRPr lang="hu-HU" sz="1200" b="0" strike="noStrike" spc="-1" dirty="0">
                        <a:latin typeface="Arial"/>
                      </a:endParaRPr>
                    </a:p>
                  </a:txBody>
                  <a:tcPr marL="6480" marR="6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hu-HU" sz="1200" b="0" strike="noStrike" spc="-1">
                          <a:solidFill>
                            <a:srgbClr val="000000"/>
                          </a:solidFill>
                          <a:latin typeface="Cambria"/>
                          <a:ea typeface="Cambria"/>
                        </a:rPr>
                        <a:t>igen</a:t>
                      </a:r>
                      <a:endParaRPr lang="hu-HU" sz="1200" b="0" strike="noStrike" spc="-1">
                        <a:latin typeface="Arial"/>
                      </a:endParaRPr>
                    </a:p>
                  </a:txBody>
                  <a:tcPr marL="6480" marR="6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hu-HU" sz="1200" b="0" strike="noStrike" spc="-1">
                          <a:solidFill>
                            <a:srgbClr val="000000"/>
                          </a:solidFill>
                          <a:latin typeface="Cambria"/>
                          <a:ea typeface="Cambria"/>
                        </a:rPr>
                        <a:t>igen</a:t>
                      </a:r>
                      <a:endParaRPr lang="hu-HU" sz="1200" b="0" strike="noStrike" spc="-1">
                        <a:latin typeface="Arial"/>
                      </a:endParaRPr>
                    </a:p>
                  </a:txBody>
                  <a:tcPr marL="6480" marR="6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hu-HU" sz="1200" b="0" strike="noStrike" spc="-1">
                          <a:solidFill>
                            <a:srgbClr val="000000"/>
                          </a:solidFill>
                          <a:latin typeface="Cambria"/>
                          <a:ea typeface="Cambria"/>
                        </a:rPr>
                        <a:t>igen</a:t>
                      </a:r>
                      <a:endParaRPr lang="hu-HU" sz="1200" b="0" strike="noStrike" spc="-1">
                        <a:latin typeface="Arial"/>
                      </a:endParaRPr>
                    </a:p>
                  </a:txBody>
                  <a:tcPr marL="6480" marR="6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hu-HU" sz="1200" b="0" strike="noStrike" spc="-1">
                          <a:solidFill>
                            <a:srgbClr val="000000"/>
                          </a:solidFill>
                          <a:latin typeface="Cambria"/>
                          <a:ea typeface="Cambria"/>
                        </a:rPr>
                        <a:t>igen</a:t>
                      </a:r>
                      <a:endParaRPr lang="hu-HU" sz="1200" b="0" strike="noStrike" spc="-1">
                        <a:latin typeface="Arial"/>
                      </a:endParaRPr>
                    </a:p>
                  </a:txBody>
                  <a:tcPr marL="6480" marR="6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hu-HU" sz="1200" b="0" strike="noStrike" spc="-1">
                          <a:solidFill>
                            <a:srgbClr val="000000"/>
                          </a:solidFill>
                          <a:latin typeface="Cambria"/>
                          <a:ea typeface="Cambria"/>
                        </a:rPr>
                        <a:t>igen</a:t>
                      </a:r>
                      <a:endParaRPr lang="hu-HU" sz="1200" b="0" strike="noStrike" spc="-1">
                        <a:latin typeface="Arial"/>
                      </a:endParaRPr>
                    </a:p>
                  </a:txBody>
                  <a:tcPr marL="6480" marR="6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33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hu-HU" sz="1200" b="0" strike="noStrike" spc="-1">
                          <a:solidFill>
                            <a:srgbClr val="000000"/>
                          </a:solidFill>
                          <a:latin typeface="Cambria"/>
                          <a:ea typeface="Cambria"/>
                        </a:rPr>
                        <a:t>Határon túli civil szervezet önálló pályázata</a:t>
                      </a:r>
                      <a:endParaRPr lang="hu-HU" sz="1200" b="0" strike="noStrike" spc="-1">
                        <a:latin typeface="Arial"/>
                      </a:endParaRPr>
                    </a:p>
                  </a:txBody>
                  <a:tcPr marL="6480" marR="6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hu-HU" sz="1200" b="0" strike="noStrike" spc="-1">
                          <a:solidFill>
                            <a:srgbClr val="000000"/>
                          </a:solidFill>
                          <a:latin typeface="Cambria"/>
                          <a:ea typeface="Cambria"/>
                        </a:rPr>
                        <a:t>igen</a:t>
                      </a:r>
                      <a:endParaRPr lang="hu-HU" sz="1200" b="0" strike="noStrike" spc="-1">
                        <a:latin typeface="Arial"/>
                      </a:endParaRPr>
                    </a:p>
                  </a:txBody>
                  <a:tcPr marL="6480" marR="6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hu-HU" sz="1200" b="0" strike="noStrike" spc="-1">
                          <a:solidFill>
                            <a:srgbClr val="000000"/>
                          </a:solidFill>
                          <a:latin typeface="Cambria"/>
                          <a:ea typeface="Cambria"/>
                        </a:rPr>
                        <a:t>igen</a:t>
                      </a:r>
                      <a:endParaRPr lang="hu-HU" sz="1200" b="0" strike="noStrike" spc="-1">
                        <a:latin typeface="Arial"/>
                      </a:endParaRPr>
                    </a:p>
                  </a:txBody>
                  <a:tcPr marL="6480" marR="6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hu-HU" sz="1200" b="0" strike="noStrike" spc="-1">
                          <a:solidFill>
                            <a:srgbClr val="000000"/>
                          </a:solidFill>
                          <a:latin typeface="Cambria"/>
                          <a:ea typeface="Cambria"/>
                        </a:rPr>
                        <a:t>igen</a:t>
                      </a:r>
                      <a:endParaRPr lang="hu-HU" sz="1200" b="0" strike="noStrike" spc="-1">
                        <a:latin typeface="Arial"/>
                      </a:endParaRPr>
                    </a:p>
                  </a:txBody>
                  <a:tcPr marL="6480" marR="6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hu-HU" sz="1200" b="0" strike="noStrike" spc="-1">
                          <a:solidFill>
                            <a:srgbClr val="000000"/>
                          </a:solidFill>
                          <a:latin typeface="Cambria"/>
                          <a:ea typeface="Cambria"/>
                        </a:rPr>
                        <a:t>igen</a:t>
                      </a:r>
                      <a:endParaRPr lang="hu-HU" sz="1200" b="0" strike="noStrike" spc="-1">
                        <a:latin typeface="Arial"/>
                      </a:endParaRPr>
                    </a:p>
                  </a:txBody>
                  <a:tcPr marL="6480" marR="6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hu-HU" sz="1200" b="0" strike="noStrike" spc="-1">
                          <a:solidFill>
                            <a:srgbClr val="000000"/>
                          </a:solidFill>
                          <a:latin typeface="Cambria"/>
                          <a:ea typeface="Cambria"/>
                        </a:rPr>
                        <a:t>igen</a:t>
                      </a:r>
                      <a:endParaRPr lang="hu-HU" sz="1200" b="0" strike="noStrike" spc="-1">
                        <a:latin typeface="Arial"/>
                      </a:endParaRPr>
                    </a:p>
                  </a:txBody>
                  <a:tcPr marL="6480" marR="6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80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hu-HU" sz="1200" b="0" strike="noStrike" spc="-1">
                          <a:solidFill>
                            <a:srgbClr val="000000"/>
                          </a:solidFill>
                          <a:latin typeface="Cambria"/>
                          <a:ea typeface="Cambria"/>
                        </a:rPr>
                        <a:t>Minimum összeg </a:t>
                      </a:r>
                      <a:endParaRPr lang="hu-HU" sz="1200" b="0" strike="noStrike" spc="-1">
                        <a:latin typeface="Arial"/>
                      </a:endParaRPr>
                    </a:p>
                  </a:txBody>
                  <a:tcPr marL="6480" marR="6480"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hu-HU" sz="1200" b="0" strike="noStrike" kern="1200" spc="-1" dirty="0" smtClean="0">
                          <a:solidFill>
                            <a:srgbClr val="FF0000"/>
                          </a:solidFill>
                          <a:latin typeface="Cambria"/>
                          <a:ea typeface="Cambria"/>
                          <a:cs typeface="+mn-cs"/>
                        </a:rPr>
                        <a:t>várhatóan</a:t>
                      </a:r>
                      <a:r>
                        <a:rPr lang="hu-HU" sz="1200" b="0" strike="noStrike" kern="1200" spc="-1" baseline="0" dirty="0" smtClean="0">
                          <a:solidFill>
                            <a:srgbClr val="FF0000"/>
                          </a:solidFill>
                          <a:latin typeface="Cambria"/>
                          <a:ea typeface="Cambria"/>
                          <a:cs typeface="+mn-cs"/>
                        </a:rPr>
                        <a:t> 500 000 Ft</a:t>
                      </a:r>
                      <a:endParaRPr lang="hu-HU" sz="1200" b="0" strike="noStrike" kern="1200" spc="-1" dirty="0">
                        <a:solidFill>
                          <a:srgbClr val="FF0000"/>
                        </a:solidFill>
                        <a:latin typeface="Cambria"/>
                        <a:ea typeface="Cambria"/>
                        <a:cs typeface="+mn-cs"/>
                      </a:endParaRPr>
                    </a:p>
                  </a:txBody>
                  <a:tcPr marL="6480" marR="6480"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4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 sz="1200" b="0" strike="noStrike" kern="1200" spc="-1" dirty="0">
                        <a:solidFill>
                          <a:srgbClr val="FF0000"/>
                        </a:solidFill>
                        <a:latin typeface="Cambria"/>
                        <a:ea typeface="Cambria"/>
                        <a:cs typeface="+mn-cs"/>
                      </a:endParaRPr>
                    </a:p>
                  </a:txBody>
                  <a:tcPr marL="6480" marR="6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 marL="6480" marR="648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 marL="6480" marR="6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 marL="6480" marR="6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80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hu-HU" sz="1200" b="0" strike="noStrike" spc="-1">
                          <a:solidFill>
                            <a:srgbClr val="000000"/>
                          </a:solidFill>
                          <a:latin typeface="Cambria"/>
                          <a:ea typeface="Cambria"/>
                        </a:rPr>
                        <a:t>Maximum összeg</a:t>
                      </a:r>
                      <a:endParaRPr lang="hu-HU" sz="1200" b="0" strike="noStrike" spc="-1">
                        <a:latin typeface="Arial"/>
                      </a:endParaRPr>
                    </a:p>
                  </a:txBody>
                  <a:tcPr marL="6480" marR="6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0" i="0" u="none" strike="noStrike" kern="1200" cap="none" spc="-1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DejaVu Sans"/>
                        </a:rPr>
                        <a:t>várhatóan  4 500 000 Ft</a:t>
                      </a:r>
                      <a:endParaRPr kumimoji="0" lang="hu-HU" sz="1200" b="0" i="0" u="none" strike="noStrike" kern="1200" cap="none" spc="-1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"/>
                        <a:ea typeface="Cambria"/>
                        <a:cs typeface="DejaVu Sans"/>
                      </a:endParaRPr>
                    </a:p>
                  </a:txBody>
                  <a:tcPr marL="6480" marR="6480"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4E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200" b="0" i="0" u="none" strike="noStrike" kern="1200" cap="none" spc="-1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"/>
                        <a:ea typeface="Cambria"/>
                        <a:cs typeface="DejaVu Sans"/>
                      </a:endParaRPr>
                    </a:p>
                  </a:txBody>
                  <a:tcPr marL="6480" marR="6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200" b="0" i="0" u="none" strike="noStrike" kern="1200" cap="none" spc="-1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"/>
                        <a:ea typeface="Cambria"/>
                        <a:cs typeface="DejaVu Sans"/>
                      </a:endParaRPr>
                    </a:p>
                  </a:txBody>
                  <a:tcPr marL="6480" marR="6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200" b="0" i="0" u="none" strike="noStrike" kern="1200" cap="none" spc="-1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"/>
                        <a:ea typeface="Cambria"/>
                        <a:cs typeface="DejaVu Sans"/>
                      </a:endParaRPr>
                    </a:p>
                  </a:txBody>
                  <a:tcPr marL="6480" marR="6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200" b="0" i="0" u="none" strike="noStrike" kern="1200" cap="none" spc="-1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"/>
                        <a:ea typeface="Cambria"/>
                        <a:cs typeface="DejaVu Sans"/>
                      </a:endParaRPr>
                    </a:p>
                  </a:txBody>
                  <a:tcPr marL="6480" marR="6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6" name="Kép helye 6"/>
          <p:cNvPicPr/>
          <p:nvPr/>
        </p:nvPicPr>
        <p:blipFill>
          <a:blip r:embed="rId2"/>
          <a:srcRect l="7125" r="7125"/>
          <a:stretch/>
        </p:blipFill>
        <p:spPr>
          <a:xfrm>
            <a:off x="10172160" y="96480"/>
            <a:ext cx="1888920" cy="6944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677160" y="149400"/>
            <a:ext cx="8596080" cy="818788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hu-HU" sz="3200" b="1" strike="noStrike" spc="-1" dirty="0">
                <a:solidFill>
                  <a:srgbClr val="90C226"/>
                </a:solidFill>
                <a:latin typeface="Cambria"/>
              </a:rPr>
              <a:t>NEA </a:t>
            </a:r>
            <a:r>
              <a:rPr lang="hu-HU" sz="3200" b="1" strike="noStrike" spc="-1" dirty="0" smtClean="0">
                <a:solidFill>
                  <a:srgbClr val="90C226"/>
                </a:solidFill>
                <a:latin typeface="Cambria"/>
              </a:rPr>
              <a:t>EGYSZERŰSÍTETT </a:t>
            </a:r>
            <a:r>
              <a:rPr lang="hu-HU" sz="3200" b="1" strike="noStrike" spc="-1" dirty="0">
                <a:solidFill>
                  <a:srgbClr val="90C226"/>
                </a:solidFill>
                <a:latin typeface="Cambria"/>
              </a:rPr>
              <a:t>támogatás</a:t>
            </a:r>
            <a:endParaRPr lang="hu-HU" sz="3200" b="0" strike="noStrike" spc="-1" dirty="0">
              <a:latin typeface="Arial"/>
            </a:endParaRPr>
          </a:p>
        </p:txBody>
      </p:sp>
      <p:sp>
        <p:nvSpPr>
          <p:cNvPr id="236" name="PlaceHolder 2"/>
          <p:cNvSpPr>
            <a:spLocks noGrp="1"/>
          </p:cNvSpPr>
          <p:nvPr>
            <p:ph/>
          </p:nvPr>
        </p:nvSpPr>
        <p:spPr>
          <a:xfrm>
            <a:off x="677160" y="1469520"/>
            <a:ext cx="8596080" cy="5012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algn="just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hu-HU" sz="1800" b="0" strike="noStrike" spc="-1" dirty="0">
                <a:solidFill>
                  <a:srgbClr val="000000"/>
                </a:solidFill>
                <a:latin typeface="Cambria"/>
              </a:rPr>
              <a:t>Célja helyi szinten működő </a:t>
            </a:r>
            <a:r>
              <a:rPr lang="hu-HU" sz="1800" b="1" strike="noStrike" spc="-1" dirty="0">
                <a:solidFill>
                  <a:srgbClr val="000000"/>
                </a:solidFill>
                <a:latin typeface="Cambria"/>
              </a:rPr>
              <a:t>(helyi vagy területi hatókörű) </a:t>
            </a:r>
            <a:r>
              <a:rPr lang="hu-HU" sz="1800" b="0" strike="noStrike" spc="-1" dirty="0">
                <a:solidFill>
                  <a:srgbClr val="000000"/>
                </a:solidFill>
                <a:latin typeface="Cambria"/>
              </a:rPr>
              <a:t>kis </a:t>
            </a:r>
            <a:r>
              <a:rPr lang="hu-HU" sz="1800" b="1" strike="noStrike" spc="-1" dirty="0">
                <a:solidFill>
                  <a:srgbClr val="000000"/>
                </a:solidFill>
                <a:latin typeface="Cambria"/>
              </a:rPr>
              <a:t>civil szervezetek támogatása</a:t>
            </a:r>
            <a:r>
              <a:rPr lang="hu-HU" sz="1800" b="0" strike="noStrike" spc="-1" dirty="0">
                <a:solidFill>
                  <a:srgbClr val="000000"/>
                </a:solidFill>
                <a:latin typeface="Cambria"/>
              </a:rPr>
              <a:t>, akik így </a:t>
            </a:r>
            <a:r>
              <a:rPr lang="hu-HU" sz="1800" b="1" strike="noStrike" spc="-1" dirty="0">
                <a:solidFill>
                  <a:srgbClr val="000000"/>
                </a:solidFill>
                <a:latin typeface="Cambria"/>
              </a:rPr>
              <a:t>jogosultsági alapon</a:t>
            </a:r>
            <a:r>
              <a:rPr lang="hu-HU" sz="1800" b="0" strike="noStrike" spc="-1" dirty="0">
                <a:solidFill>
                  <a:srgbClr val="000000"/>
                </a:solidFill>
                <a:latin typeface="Cambria"/>
              </a:rPr>
              <a:t>, egyszerűbb pályázati adatlap kitöltésével juthatnak egyszeri, kisösszegű támogatáshoz.</a:t>
            </a:r>
            <a:endParaRPr lang="hu-HU" sz="1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hu-HU" sz="1800" b="0" u="sng" strike="noStrike" spc="-1" dirty="0">
                <a:solidFill>
                  <a:srgbClr val="000000"/>
                </a:solidFill>
                <a:uFillTx/>
                <a:latin typeface="Cambria"/>
              </a:rPr>
              <a:t>Feltételek:</a:t>
            </a:r>
            <a:endParaRPr lang="hu-HU" sz="1800" b="0" strike="noStrike" spc="-1" dirty="0">
              <a:latin typeface="Arial"/>
            </a:endParaRPr>
          </a:p>
          <a:p>
            <a:pPr marL="285840" indent="-285840" algn="just">
              <a:lnSpc>
                <a:spcPct val="100000"/>
              </a:lnSpc>
              <a:spcBef>
                <a:spcPts val="1001"/>
              </a:spcBef>
              <a:buSzPct val="80000"/>
              <a:buFont typeface="Arial"/>
              <a:buChar char="•"/>
              <a:tabLst>
                <a:tab pos="0" algn="l"/>
              </a:tabLst>
            </a:pPr>
            <a:r>
              <a:rPr lang="hu-HU" sz="1800" b="1" strike="noStrike" spc="-1" dirty="0">
                <a:latin typeface="Cambria"/>
              </a:rPr>
              <a:t>helyi vagy területi hatókörű egyesület, alapítvány, szövetség</a:t>
            </a:r>
            <a:r>
              <a:rPr lang="hu-HU" sz="1800" b="0" strike="noStrike" spc="-1" dirty="0">
                <a:latin typeface="Cambria"/>
              </a:rPr>
              <a:t>;</a:t>
            </a:r>
            <a:endParaRPr lang="hu-HU" sz="1800" b="0" strike="noStrike" spc="-1" dirty="0">
              <a:latin typeface="Arial"/>
            </a:endParaRPr>
          </a:p>
          <a:p>
            <a:pPr marL="285840" indent="-285840" algn="just">
              <a:lnSpc>
                <a:spcPct val="100000"/>
              </a:lnSpc>
              <a:spcBef>
                <a:spcPts val="1001"/>
              </a:spcBef>
              <a:buSzPct val="80000"/>
              <a:buFont typeface="Arial"/>
              <a:buChar char="•"/>
              <a:tabLst>
                <a:tab pos="0" algn="l"/>
              </a:tabLst>
            </a:pPr>
            <a:r>
              <a:rPr lang="hu-HU" sz="1800" b="0" strike="noStrike" spc="-1" dirty="0">
                <a:latin typeface="Cambria"/>
              </a:rPr>
              <a:t>a benyújtást megelőző </a:t>
            </a:r>
            <a:r>
              <a:rPr lang="hu-HU" sz="1800" b="1" strike="noStrike" spc="-1" dirty="0">
                <a:latin typeface="Cambria"/>
              </a:rPr>
              <a:t>két lezárt (2021 és 2022) üzleti évben</a:t>
            </a:r>
            <a:r>
              <a:rPr lang="hu-HU" sz="1800" b="0" strike="noStrike" spc="-1" dirty="0">
                <a:latin typeface="Cambria"/>
              </a:rPr>
              <a:t> letétbe helyezett és teljes </a:t>
            </a:r>
            <a:r>
              <a:rPr lang="hu-HU" sz="1800" b="1" strike="noStrike" spc="-1" dirty="0">
                <a:latin typeface="Cambria"/>
              </a:rPr>
              <a:t>számviteli beszámoló</a:t>
            </a:r>
            <a:r>
              <a:rPr lang="hu-HU" sz="1800" b="0" strike="noStrike" spc="-1" dirty="0">
                <a:latin typeface="Cambria"/>
              </a:rPr>
              <a:t>val rendelkezik;</a:t>
            </a:r>
            <a:endParaRPr lang="hu-HU" sz="1800" b="0" strike="noStrike" spc="-1" dirty="0">
              <a:latin typeface="Arial"/>
            </a:endParaRPr>
          </a:p>
          <a:p>
            <a:pPr marL="285840" indent="-285840" algn="just">
              <a:lnSpc>
                <a:spcPct val="100000"/>
              </a:lnSpc>
              <a:spcBef>
                <a:spcPts val="1001"/>
              </a:spcBef>
              <a:buSzPct val="80000"/>
              <a:buFont typeface="Arial"/>
              <a:buChar char="•"/>
              <a:tabLst>
                <a:tab pos="0" algn="l"/>
              </a:tabLst>
            </a:pPr>
            <a:r>
              <a:rPr lang="hu-HU" sz="1800" b="0" strike="noStrike" spc="-1" dirty="0">
                <a:latin typeface="Cambria"/>
              </a:rPr>
              <a:t>a pályázat megjelenését megelőző két lezárt üzleti évben a beszámolóval igazolható </a:t>
            </a:r>
            <a:r>
              <a:rPr lang="hu-HU" sz="1800" b="1" strike="noStrike" spc="-1" dirty="0">
                <a:latin typeface="Cambria"/>
              </a:rPr>
              <a:t>éves összes bevétele egyik évben sem éri el a 7 M Ft-ot </a:t>
            </a:r>
            <a:r>
              <a:rPr lang="hu-HU" sz="1800" b="0" strike="noStrike" spc="-1" dirty="0">
                <a:latin typeface="Cambria"/>
              </a:rPr>
              <a:t>(</a:t>
            </a:r>
            <a:r>
              <a:rPr lang="hu-HU" sz="1800" b="1" strike="noStrike" spc="-1" dirty="0">
                <a:latin typeface="Cambria"/>
              </a:rPr>
              <a:t>nem számít bele a Magyar Falu Program jogcímcsoport terhére nyújtott támogatások összege)</a:t>
            </a:r>
            <a:r>
              <a:rPr lang="hu-HU" sz="1800" b="0" strike="noStrike" spc="-1" dirty="0">
                <a:latin typeface="Cambria"/>
              </a:rPr>
              <a:t>;</a:t>
            </a:r>
            <a:endParaRPr lang="hu-HU" sz="1800" b="0" strike="noStrike" spc="-1" dirty="0">
              <a:latin typeface="Arial"/>
            </a:endParaRPr>
          </a:p>
          <a:p>
            <a:pPr marL="285840" indent="-285840" algn="just">
              <a:lnSpc>
                <a:spcPct val="100000"/>
              </a:lnSpc>
              <a:spcBef>
                <a:spcPts val="1001"/>
              </a:spcBef>
              <a:buSzPct val="80000"/>
              <a:buFont typeface="Arial"/>
              <a:buChar char="•"/>
              <a:tabLst>
                <a:tab pos="0" algn="l"/>
              </a:tabLst>
            </a:pPr>
            <a:r>
              <a:rPr lang="hu-HU" sz="1800" b="0" strike="noStrike" spc="-1" dirty="0">
                <a:latin typeface="Cambria"/>
              </a:rPr>
              <a:t>a </a:t>
            </a:r>
            <a:r>
              <a:rPr lang="hu-HU" sz="1800" b="1" strike="noStrike" spc="-1" dirty="0">
                <a:latin typeface="Cambria"/>
              </a:rPr>
              <a:t>2024. évi NEA forrás terhére összevont pályázatot nem nyújtott be</a:t>
            </a:r>
            <a:r>
              <a:rPr lang="hu-HU" sz="1800" b="0" strike="noStrike" spc="-1" dirty="0">
                <a:latin typeface="Cambria"/>
              </a:rPr>
              <a:t>;</a:t>
            </a:r>
            <a:endParaRPr lang="hu-HU" sz="1800" b="0" strike="noStrike" spc="-1" dirty="0">
              <a:latin typeface="Arial"/>
            </a:endParaRPr>
          </a:p>
        </p:txBody>
      </p:sp>
      <p:pic>
        <p:nvPicPr>
          <p:cNvPr id="6" name="Kép helye 6"/>
          <p:cNvPicPr/>
          <p:nvPr/>
        </p:nvPicPr>
        <p:blipFill>
          <a:blip r:embed="rId2"/>
          <a:srcRect l="7125" r="7125"/>
          <a:stretch/>
        </p:blipFill>
        <p:spPr>
          <a:xfrm>
            <a:off x="10172160" y="96480"/>
            <a:ext cx="1888920" cy="6944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080" cy="13201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hu-HU" sz="3200" b="1" strike="noStrike" spc="-1" dirty="0">
                <a:solidFill>
                  <a:srgbClr val="90C226"/>
                </a:solidFill>
                <a:latin typeface="Cambria"/>
              </a:rPr>
              <a:t>NEA </a:t>
            </a:r>
            <a:r>
              <a:rPr lang="hu-HU" sz="3200" b="1" strike="noStrike" spc="-1" dirty="0" smtClean="0">
                <a:solidFill>
                  <a:srgbClr val="90C226"/>
                </a:solidFill>
                <a:latin typeface="Cambria"/>
              </a:rPr>
              <a:t>EGYSZERŰSÍTETT </a:t>
            </a:r>
            <a:r>
              <a:rPr lang="hu-HU" sz="3200" b="1" strike="noStrike" spc="-1" dirty="0">
                <a:solidFill>
                  <a:srgbClr val="90C226"/>
                </a:solidFill>
                <a:latin typeface="Cambria"/>
              </a:rPr>
              <a:t>támogatás</a:t>
            </a:r>
            <a:endParaRPr lang="hu-HU" sz="3200" b="0" strike="noStrike" spc="-1" dirty="0">
              <a:latin typeface="Arial"/>
            </a:endParaRPr>
          </a:p>
        </p:txBody>
      </p:sp>
      <p:sp>
        <p:nvSpPr>
          <p:cNvPr id="239" name="PlaceHolder 2"/>
          <p:cNvSpPr>
            <a:spLocks noGrp="1"/>
          </p:cNvSpPr>
          <p:nvPr>
            <p:ph/>
          </p:nvPr>
        </p:nvSpPr>
        <p:spPr>
          <a:xfrm>
            <a:off x="718200" y="1951200"/>
            <a:ext cx="8596080" cy="42454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algn="just">
              <a:lnSpc>
                <a:spcPct val="100000"/>
              </a:lnSpc>
              <a:spcBef>
                <a:spcPts val="1001"/>
              </a:spcBef>
              <a:buSzPct val="80000"/>
            </a:pPr>
            <a:r>
              <a:rPr lang="hu-HU" sz="1800" b="0" strike="noStrike" spc="-1" dirty="0">
                <a:solidFill>
                  <a:srgbClr val="000000"/>
                </a:solidFill>
                <a:latin typeface="Cambria"/>
              </a:rPr>
              <a:t>a támogatás </a:t>
            </a:r>
            <a:r>
              <a:rPr lang="hu-HU" sz="1800" b="0" strike="noStrike" spc="-1" dirty="0" smtClean="0">
                <a:solidFill>
                  <a:srgbClr val="000000"/>
                </a:solidFill>
                <a:latin typeface="Cambria"/>
              </a:rPr>
              <a:t>összege: </a:t>
            </a:r>
            <a:r>
              <a:rPr lang="hu-HU" sz="1800" b="1" strike="noStrike" spc="-1" dirty="0" err="1" smtClean="0">
                <a:latin typeface="Cambria"/>
              </a:rPr>
              <a:t>max</a:t>
            </a:r>
            <a:r>
              <a:rPr lang="hu-HU" sz="1800" b="1" strike="noStrike" spc="-1" dirty="0">
                <a:latin typeface="Cambria"/>
              </a:rPr>
              <a:t>. 400.000 Ft</a:t>
            </a:r>
            <a:r>
              <a:rPr lang="hu-HU" sz="1800" b="0" strike="noStrike" spc="-1" dirty="0">
                <a:latin typeface="Cambria"/>
              </a:rPr>
              <a:t>;</a:t>
            </a:r>
            <a:endParaRPr lang="hu-HU" sz="1800" b="0" strike="noStrike" spc="-1" dirty="0">
              <a:latin typeface="Arial"/>
            </a:endParaRPr>
          </a:p>
          <a:p>
            <a:pPr algn="just">
              <a:lnSpc>
                <a:spcPct val="115000"/>
              </a:lnSpc>
              <a:spcBef>
                <a:spcPts val="1001"/>
              </a:spcBef>
              <a:buSzPct val="80000"/>
            </a:pPr>
            <a:r>
              <a:rPr lang="hu-HU" sz="1800" b="1" strike="noStrike" spc="-1" dirty="0">
                <a:solidFill>
                  <a:srgbClr val="000000"/>
                </a:solidFill>
                <a:latin typeface="Cambria"/>
                <a:ea typeface="Calibri"/>
              </a:rPr>
              <a:t>a támogatás jogosultsági alapon, beérkezési sorrendben</a:t>
            </a:r>
            <a:r>
              <a:rPr lang="hu-HU" sz="1800" b="0" strike="noStrike" spc="-1" dirty="0">
                <a:solidFill>
                  <a:srgbClr val="000000"/>
                </a:solidFill>
                <a:latin typeface="Cambria"/>
                <a:ea typeface="Calibri"/>
              </a:rPr>
              <a:t> a </a:t>
            </a:r>
            <a:r>
              <a:rPr lang="hu-HU" sz="1800" b="1" strike="noStrike" spc="-1" dirty="0">
                <a:solidFill>
                  <a:srgbClr val="000000"/>
                </a:solidFill>
                <a:latin typeface="Cambria"/>
                <a:ea typeface="Calibri"/>
              </a:rPr>
              <a:t>támogatási keret kimerüléséig</a:t>
            </a:r>
            <a:r>
              <a:rPr lang="hu-HU" sz="1800" b="0" strike="noStrike" spc="-1" dirty="0">
                <a:solidFill>
                  <a:srgbClr val="000000"/>
                </a:solidFill>
                <a:latin typeface="Cambria"/>
                <a:ea typeface="Calibri"/>
              </a:rPr>
              <a:t> biztosítandó;</a:t>
            </a:r>
            <a:endParaRPr lang="hu-H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SzPct val="80000"/>
            </a:pPr>
            <a:r>
              <a:rPr lang="hu-HU" sz="1800" b="0" strike="noStrike" spc="-1" dirty="0">
                <a:solidFill>
                  <a:srgbClr val="000000"/>
                </a:solidFill>
                <a:latin typeface="Cambria"/>
                <a:ea typeface="Calibri"/>
              </a:rPr>
              <a:t>a támogatást </a:t>
            </a:r>
            <a:r>
              <a:rPr lang="hu-HU" sz="1800" b="1" strike="noStrike" spc="-1" dirty="0">
                <a:solidFill>
                  <a:srgbClr val="000000"/>
                </a:solidFill>
                <a:latin typeface="Cambria"/>
                <a:ea typeface="Calibri"/>
              </a:rPr>
              <a:t>önrész nélkül</a:t>
            </a:r>
            <a:r>
              <a:rPr lang="hu-HU" sz="1800" b="0" strike="noStrike" spc="-1" dirty="0">
                <a:solidFill>
                  <a:srgbClr val="000000"/>
                </a:solidFill>
                <a:latin typeface="Cambria"/>
                <a:ea typeface="Calibri"/>
              </a:rPr>
              <a:t>, </a:t>
            </a:r>
            <a:r>
              <a:rPr lang="hu-HU" sz="1800" b="1" strike="noStrike" spc="-1" dirty="0">
                <a:solidFill>
                  <a:srgbClr val="000000"/>
                </a:solidFill>
                <a:latin typeface="Cambria"/>
                <a:ea typeface="Calibri"/>
              </a:rPr>
              <a:t>100%-os támogatási előlegként</a:t>
            </a:r>
            <a:r>
              <a:rPr lang="hu-HU" sz="1800" b="0" strike="noStrike" spc="-1" dirty="0">
                <a:solidFill>
                  <a:srgbClr val="000000"/>
                </a:solidFill>
                <a:latin typeface="Cambria"/>
                <a:ea typeface="Calibri"/>
              </a:rPr>
              <a:t>, </a:t>
            </a:r>
            <a:r>
              <a:rPr lang="hu-HU" sz="1800" b="1" strike="noStrike" spc="-1" dirty="0">
                <a:solidFill>
                  <a:srgbClr val="000000"/>
                </a:solidFill>
                <a:latin typeface="Cambria"/>
                <a:ea typeface="Calibri"/>
              </a:rPr>
              <a:t>vissza nem térítendő</a:t>
            </a:r>
            <a:r>
              <a:rPr lang="hu-HU" sz="1800" b="0" strike="noStrike" spc="-1" dirty="0">
                <a:solidFill>
                  <a:srgbClr val="000000"/>
                </a:solidFill>
                <a:latin typeface="Cambria"/>
                <a:ea typeface="Calibri"/>
              </a:rPr>
              <a:t> támogatásként kell biztosítani;</a:t>
            </a:r>
            <a:endParaRPr lang="hu-H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SzPct val="80000"/>
            </a:pPr>
            <a:r>
              <a:rPr lang="hu-HU" sz="1800" b="1" spc="-1" dirty="0">
                <a:solidFill>
                  <a:srgbClr val="000000"/>
                </a:solidFill>
                <a:latin typeface="Cambria"/>
                <a:ea typeface="Calibri"/>
              </a:rPr>
              <a:t>1 szervezet 1 pályázatot nyújthat be;</a:t>
            </a:r>
          </a:p>
          <a:p>
            <a:pPr>
              <a:lnSpc>
                <a:spcPct val="100000"/>
              </a:lnSpc>
              <a:spcBef>
                <a:spcPts val="1001"/>
              </a:spcBef>
              <a:buSzPct val="80000"/>
            </a:pPr>
            <a:r>
              <a:rPr lang="hu-HU" sz="1800" b="0" strike="noStrike" spc="-1" dirty="0">
                <a:solidFill>
                  <a:srgbClr val="000000"/>
                </a:solidFill>
                <a:latin typeface="Cambria"/>
                <a:ea typeface="Calibri"/>
              </a:rPr>
              <a:t>a civil szervezet </a:t>
            </a:r>
            <a:r>
              <a:rPr lang="hu-HU" sz="1800" b="1" strike="noStrike" spc="-1" dirty="0">
                <a:solidFill>
                  <a:srgbClr val="000000"/>
                </a:solidFill>
                <a:latin typeface="Cambria"/>
                <a:ea typeface="Calibri"/>
              </a:rPr>
              <a:t>alapcél szerinti tevékenységéhez kapcsolódó költségek fedezésére </a:t>
            </a:r>
            <a:r>
              <a:rPr lang="hu-HU" sz="1800" b="0" strike="noStrike" spc="-1" dirty="0">
                <a:solidFill>
                  <a:srgbClr val="000000"/>
                </a:solidFill>
                <a:latin typeface="Cambria"/>
                <a:ea typeface="Calibri"/>
              </a:rPr>
              <a:t>fordítható;</a:t>
            </a:r>
            <a:endParaRPr lang="hu-H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SzPct val="80000"/>
            </a:pPr>
            <a:r>
              <a:rPr lang="hu-HU" sz="1800" b="0" strike="noStrike" spc="-1" dirty="0">
                <a:solidFill>
                  <a:srgbClr val="000000"/>
                </a:solidFill>
                <a:latin typeface="Cambria"/>
                <a:ea typeface="Calibri"/>
              </a:rPr>
              <a:t>egyszerűsített pályázatot </a:t>
            </a:r>
            <a:r>
              <a:rPr lang="hu-HU" sz="1800" b="1" strike="noStrike" spc="-1" dirty="0">
                <a:solidFill>
                  <a:srgbClr val="000000"/>
                </a:solidFill>
                <a:latin typeface="Cambria"/>
                <a:ea typeface="Calibri"/>
              </a:rPr>
              <a:t>csak Magyarországon bejegyzett civil szervezet </a:t>
            </a:r>
            <a:r>
              <a:rPr lang="hu-HU" sz="1800" b="0" strike="noStrike" spc="-1" dirty="0">
                <a:solidFill>
                  <a:srgbClr val="000000"/>
                </a:solidFill>
                <a:latin typeface="Cambria"/>
                <a:ea typeface="Calibri"/>
              </a:rPr>
              <a:t>adhat </a:t>
            </a:r>
            <a:r>
              <a:rPr lang="hu-HU" sz="1800" b="0" strike="noStrike" spc="-1" dirty="0" smtClean="0">
                <a:solidFill>
                  <a:srgbClr val="000000"/>
                </a:solidFill>
                <a:latin typeface="Cambria"/>
                <a:ea typeface="Calibri"/>
              </a:rPr>
              <a:t>be;</a:t>
            </a:r>
            <a:endParaRPr lang="hu-H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None/>
            </a:pPr>
            <a:endParaRPr lang="hu-H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None/>
            </a:pPr>
            <a:endParaRPr lang="hu-HU" sz="1800" b="0" strike="noStrike" spc="-1" dirty="0">
              <a:latin typeface="Arial"/>
            </a:endParaRPr>
          </a:p>
        </p:txBody>
      </p:sp>
      <p:pic>
        <p:nvPicPr>
          <p:cNvPr id="5" name="Kép helye 6"/>
          <p:cNvPicPr/>
          <p:nvPr/>
        </p:nvPicPr>
        <p:blipFill>
          <a:blip r:embed="rId2"/>
          <a:srcRect l="7125" r="7125"/>
          <a:stretch/>
        </p:blipFill>
        <p:spPr>
          <a:xfrm>
            <a:off x="10172160" y="96480"/>
            <a:ext cx="1888920" cy="6944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11887</TotalTime>
  <Words>1162</Words>
  <Application>Microsoft Office PowerPoint</Application>
  <PresentationFormat>Szélesvásznú</PresentationFormat>
  <Paragraphs>159</Paragraphs>
  <Slides>17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4</vt:i4>
      </vt:variant>
      <vt:variant>
        <vt:lpstr>Diacímek</vt:lpstr>
      </vt:variant>
      <vt:variant>
        <vt:i4>17</vt:i4>
      </vt:variant>
    </vt:vector>
  </HeadingPairs>
  <TitlesOfParts>
    <vt:vector size="29" baseType="lpstr">
      <vt:lpstr>Arial</vt:lpstr>
      <vt:lpstr>Calibri</vt:lpstr>
      <vt:lpstr>Cambria</vt:lpstr>
      <vt:lpstr>DejaVu Sans</vt:lpstr>
      <vt:lpstr>Symbol</vt:lpstr>
      <vt:lpstr>Times New Roman</vt:lpstr>
      <vt:lpstr>Wingdings</vt:lpstr>
      <vt:lpstr>Wingdings 3</vt:lpstr>
      <vt:lpstr>Office Theme</vt:lpstr>
      <vt:lpstr>Office Theme</vt:lpstr>
      <vt:lpstr>Office Theme</vt:lpstr>
      <vt:lpstr>Office Theme</vt:lpstr>
      <vt:lpstr>Tájékoztató a Nemzeti Együttműködési Alap  2024. évi pályázati kiírásairól  </vt:lpstr>
      <vt:lpstr>Civil szervezetek NEA 2024. évi forrásaira benyújtható pályázatok</vt:lpstr>
      <vt:lpstr>ÖSSZEVONT PÁLYÁZATI KIÍRÁS</vt:lpstr>
      <vt:lpstr>ÖSSZEVONT PÁLYÁZATI KIÍRÁS Tanácsi irányelvek -1</vt:lpstr>
      <vt:lpstr>ÖSSZEVONT PÁLYÁZATI KIÍRÁS Tanácsi irányelvek - 2</vt:lpstr>
      <vt:lpstr>ÖSSZEVONT PÁLYÁZATI KIÍRÁS Működési támogatás</vt:lpstr>
      <vt:lpstr>ÖSSZEVONT PÁLYÁZATI KIÍRÁS  Vegyes támogatás</vt:lpstr>
      <vt:lpstr>NEA EGYSZERŰSÍTETT támogatás</vt:lpstr>
      <vt:lpstr>NEA EGYSZERŰSÍTETT támogatás</vt:lpstr>
      <vt:lpstr>Figyelem!</vt:lpstr>
      <vt:lpstr>Pályázati kiírások elérhetősége</vt:lpstr>
      <vt:lpstr>Elszámolás  – A sikeres elszámolást a pályázat benyújtásakor kell megalapozni!</vt:lpstr>
      <vt:lpstr>Elszámolást érintő változások </vt:lpstr>
      <vt:lpstr>Elszámolást érintő változások </vt:lpstr>
      <vt:lpstr>Elszámolásról információk, elérhetőség </vt:lpstr>
      <vt:lpstr>PowerPoint bemutató</vt:lpstr>
      <vt:lpstr>PowerPoint bemutató</vt:lpstr>
    </vt:vector>
  </TitlesOfParts>
  <Company>Oriana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Tájékoztató az EPER pályázati folyamatáról  2019.02.12-13.</dc:title>
  <dc:subject/>
  <dc:creator>Elemér Furka</dc:creator>
  <dc:description/>
  <cp:lastModifiedBy>CKTK</cp:lastModifiedBy>
  <cp:revision>289</cp:revision>
  <cp:lastPrinted>2023-09-04T14:24:31Z</cp:lastPrinted>
  <dcterms:created xsi:type="dcterms:W3CDTF">2019-02-11T16:22:04Z</dcterms:created>
  <dcterms:modified xsi:type="dcterms:W3CDTF">2023-09-04T14:39:04Z</dcterms:modified>
  <dc:language>hu-HU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11</vt:i4>
  </property>
  <property fmtid="{D5CDD505-2E9C-101B-9397-08002B2CF9AE}" pid="3" name="PresentationFormat">
    <vt:lpwstr>Szélesvásznú</vt:lpwstr>
  </property>
  <property fmtid="{D5CDD505-2E9C-101B-9397-08002B2CF9AE}" pid="4" name="Slides">
    <vt:i4>25</vt:i4>
  </property>
</Properties>
</file>